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392675-2576-4AE4-A738-7B5398741DCB}" type="doc">
      <dgm:prSet loTypeId="urn:microsoft.com/office/officeart/2005/8/layout/matrix3" loCatId="matrix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0C77D73-CDD1-4880-9AD0-B4C72A584879}">
      <dgm:prSet/>
      <dgm:spPr/>
      <dgm:t>
        <a:bodyPr/>
        <a:lstStyle/>
        <a:p>
          <a:r>
            <a:rPr lang="en-US" b="1" dirty="0"/>
            <a:t>Social Media</a:t>
          </a:r>
          <a:r>
            <a:rPr lang="en-US" dirty="0"/>
            <a:t>, </a:t>
          </a:r>
          <a:r>
            <a:rPr lang="en-US" b="1" dirty="0"/>
            <a:t>Hypercompetitive culture</a:t>
          </a:r>
          <a:r>
            <a:rPr lang="en-US" dirty="0"/>
            <a:t>, and </a:t>
          </a:r>
          <a:r>
            <a:rPr lang="en-US" b="1" dirty="0"/>
            <a:t>sleep deprivation </a:t>
          </a:r>
          <a:r>
            <a:rPr lang="en-US" dirty="0"/>
            <a:t>all have a negative impact on the brain that can manifest as anxiety. </a:t>
          </a:r>
        </a:p>
      </dgm:t>
    </dgm:pt>
    <dgm:pt modelId="{3DBE1C9C-8676-4F44-A369-010ABE3AF6FE}" type="parTrans" cxnId="{DF8A8F2F-C511-46EB-829F-48804CAA24F6}">
      <dgm:prSet/>
      <dgm:spPr/>
      <dgm:t>
        <a:bodyPr/>
        <a:lstStyle/>
        <a:p>
          <a:endParaRPr lang="en-US"/>
        </a:p>
      </dgm:t>
    </dgm:pt>
    <dgm:pt modelId="{50BA3A1D-7E40-43F7-86C0-C6A2F4BE6107}" type="sibTrans" cxnId="{DF8A8F2F-C511-46EB-829F-48804CAA24F6}">
      <dgm:prSet/>
      <dgm:spPr/>
      <dgm:t>
        <a:bodyPr/>
        <a:lstStyle/>
        <a:p>
          <a:endParaRPr lang="en-US"/>
        </a:p>
      </dgm:t>
    </dgm:pt>
    <dgm:pt modelId="{B4E03A50-2E25-4562-8B5C-3F323D7F8C78}">
      <dgm:prSet/>
      <dgm:spPr/>
      <dgm:t>
        <a:bodyPr/>
        <a:lstStyle/>
        <a:p>
          <a:r>
            <a:rPr lang="en-US" b="1"/>
            <a:t>Social media </a:t>
          </a:r>
          <a:r>
            <a:rPr lang="en-US"/>
            <a:t>provide in the moment responses and opportunities to engage in social behavior. It also provides a “filtered lens” that lends a hand to unobtainable body, life style and social behaviors.  </a:t>
          </a:r>
        </a:p>
      </dgm:t>
    </dgm:pt>
    <dgm:pt modelId="{F39B1F1A-A942-45AB-94E0-9AFEFE62CBFA}" type="parTrans" cxnId="{3565B4CA-FE01-46B4-A94D-9AE546E87057}">
      <dgm:prSet/>
      <dgm:spPr/>
      <dgm:t>
        <a:bodyPr/>
        <a:lstStyle/>
        <a:p>
          <a:endParaRPr lang="en-US"/>
        </a:p>
      </dgm:t>
    </dgm:pt>
    <dgm:pt modelId="{EDC6EB18-8DFA-4B17-8BFC-47EE525C0517}" type="sibTrans" cxnId="{3565B4CA-FE01-46B4-A94D-9AE546E87057}">
      <dgm:prSet/>
      <dgm:spPr/>
      <dgm:t>
        <a:bodyPr/>
        <a:lstStyle/>
        <a:p>
          <a:endParaRPr lang="en-US"/>
        </a:p>
      </dgm:t>
    </dgm:pt>
    <dgm:pt modelId="{B997EA08-E091-4471-A3B2-FAECB59284FD}">
      <dgm:prSet/>
      <dgm:spPr/>
      <dgm:t>
        <a:bodyPr/>
        <a:lstStyle/>
        <a:p>
          <a:r>
            <a:rPr lang="en-US"/>
            <a:t>Many times kids are involved in so many extra curricular activities (</a:t>
          </a:r>
          <a:r>
            <a:rPr lang="en-US" b="1"/>
            <a:t>hypercompetitive</a:t>
          </a:r>
          <a:r>
            <a:rPr lang="en-US"/>
            <a:t>) they do not have a chance to have down time. </a:t>
          </a:r>
        </a:p>
      </dgm:t>
    </dgm:pt>
    <dgm:pt modelId="{E0A8CC9D-FC13-4B04-8E05-2B35F9311D61}" type="parTrans" cxnId="{B74389DF-CEBB-4957-A897-1176714D802E}">
      <dgm:prSet/>
      <dgm:spPr/>
      <dgm:t>
        <a:bodyPr/>
        <a:lstStyle/>
        <a:p>
          <a:endParaRPr lang="en-US"/>
        </a:p>
      </dgm:t>
    </dgm:pt>
    <dgm:pt modelId="{5ABB30BD-5BD6-4518-A1D6-866321E35256}" type="sibTrans" cxnId="{B74389DF-CEBB-4957-A897-1176714D802E}">
      <dgm:prSet/>
      <dgm:spPr/>
      <dgm:t>
        <a:bodyPr/>
        <a:lstStyle/>
        <a:p>
          <a:endParaRPr lang="en-US"/>
        </a:p>
      </dgm:t>
    </dgm:pt>
    <dgm:pt modelId="{C0E65D24-6666-4E83-9D01-8F97469C60E5}">
      <dgm:prSet/>
      <dgm:spPr/>
      <dgm:t>
        <a:bodyPr/>
        <a:lstStyle/>
        <a:p>
          <a:r>
            <a:rPr lang="en-US"/>
            <a:t>Melatonin, a hormone needed to induce </a:t>
          </a:r>
          <a:r>
            <a:rPr lang="en-US" b="1"/>
            <a:t>sleep</a:t>
          </a:r>
          <a:r>
            <a:rPr lang="en-US"/>
            <a:t>, is released two hours later in average teenagers than in average adults, so they don't even get sleepy until around midnight. When we wake them up at 6:00 a.m., it's like waking an adult up at 3:00 or 4:00 in the morning. That's not great for learning, and it's certainly not great for anxiety and stress.</a:t>
          </a:r>
        </a:p>
      </dgm:t>
    </dgm:pt>
    <dgm:pt modelId="{4CD55349-8ED8-495E-A7CA-4F2B79C59BDF}" type="parTrans" cxnId="{E0971927-2DCE-4095-B743-D748BEBF81DD}">
      <dgm:prSet/>
      <dgm:spPr/>
      <dgm:t>
        <a:bodyPr/>
        <a:lstStyle/>
        <a:p>
          <a:endParaRPr lang="en-US"/>
        </a:p>
      </dgm:t>
    </dgm:pt>
    <dgm:pt modelId="{2580C729-4F67-4306-B9B6-5B20B99FA7A7}" type="sibTrans" cxnId="{E0971927-2DCE-4095-B743-D748BEBF81DD}">
      <dgm:prSet/>
      <dgm:spPr/>
      <dgm:t>
        <a:bodyPr/>
        <a:lstStyle/>
        <a:p>
          <a:endParaRPr lang="en-US"/>
        </a:p>
      </dgm:t>
    </dgm:pt>
    <dgm:pt modelId="{FB8A1625-6F34-4E19-8A8E-8776702787C3}" type="pres">
      <dgm:prSet presAssocID="{3D392675-2576-4AE4-A738-7B5398741DCB}" presName="matrix" presStyleCnt="0">
        <dgm:presLayoutVars>
          <dgm:chMax val="1"/>
          <dgm:dir/>
          <dgm:resizeHandles val="exact"/>
        </dgm:presLayoutVars>
      </dgm:prSet>
      <dgm:spPr/>
    </dgm:pt>
    <dgm:pt modelId="{53255098-1980-4C06-ACDD-DC4933732E8B}" type="pres">
      <dgm:prSet presAssocID="{3D392675-2576-4AE4-A738-7B5398741DCB}" presName="diamond" presStyleLbl="bgShp" presStyleIdx="0" presStyleCnt="1"/>
      <dgm:spPr/>
    </dgm:pt>
    <dgm:pt modelId="{4813DB43-72F1-47DF-8598-85232673C1B5}" type="pres">
      <dgm:prSet presAssocID="{3D392675-2576-4AE4-A738-7B5398741DCB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F6BADBB-52A4-400F-8A6D-EA3EBB9F6C36}" type="pres">
      <dgm:prSet presAssocID="{3D392675-2576-4AE4-A738-7B5398741DCB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FE8F8E4-6E0C-4B02-9872-ED9F66B304AA}" type="pres">
      <dgm:prSet presAssocID="{3D392675-2576-4AE4-A738-7B5398741DCB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39428A7-6B90-42C9-96CE-20EFCC8F7B4B}" type="pres">
      <dgm:prSet presAssocID="{3D392675-2576-4AE4-A738-7B5398741DCB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182DF916-F0DE-4BA4-AF3C-73B66A6D0BFF}" type="presOf" srcId="{B4E03A50-2E25-4562-8B5C-3F323D7F8C78}" destId="{0F6BADBB-52A4-400F-8A6D-EA3EBB9F6C36}" srcOrd="0" destOrd="0" presId="urn:microsoft.com/office/officeart/2005/8/layout/matrix3"/>
    <dgm:cxn modelId="{E0971927-2DCE-4095-B743-D748BEBF81DD}" srcId="{3D392675-2576-4AE4-A738-7B5398741DCB}" destId="{C0E65D24-6666-4E83-9D01-8F97469C60E5}" srcOrd="3" destOrd="0" parTransId="{4CD55349-8ED8-495E-A7CA-4F2B79C59BDF}" sibTransId="{2580C729-4F67-4306-B9B6-5B20B99FA7A7}"/>
    <dgm:cxn modelId="{DF8A8F2F-C511-46EB-829F-48804CAA24F6}" srcId="{3D392675-2576-4AE4-A738-7B5398741DCB}" destId="{80C77D73-CDD1-4880-9AD0-B4C72A584879}" srcOrd="0" destOrd="0" parTransId="{3DBE1C9C-8676-4F44-A369-010ABE3AF6FE}" sibTransId="{50BA3A1D-7E40-43F7-86C0-C6A2F4BE6107}"/>
    <dgm:cxn modelId="{31779572-E878-4428-9FB5-3E34F4C9D79D}" type="presOf" srcId="{C0E65D24-6666-4E83-9D01-8F97469C60E5}" destId="{539428A7-6B90-42C9-96CE-20EFCC8F7B4B}" srcOrd="0" destOrd="0" presId="urn:microsoft.com/office/officeart/2005/8/layout/matrix3"/>
    <dgm:cxn modelId="{6E357F7A-CF60-4495-9844-0D0B070188C2}" type="presOf" srcId="{80C77D73-CDD1-4880-9AD0-B4C72A584879}" destId="{4813DB43-72F1-47DF-8598-85232673C1B5}" srcOrd="0" destOrd="0" presId="urn:microsoft.com/office/officeart/2005/8/layout/matrix3"/>
    <dgm:cxn modelId="{3565B4CA-FE01-46B4-A94D-9AE546E87057}" srcId="{3D392675-2576-4AE4-A738-7B5398741DCB}" destId="{B4E03A50-2E25-4562-8B5C-3F323D7F8C78}" srcOrd="1" destOrd="0" parTransId="{F39B1F1A-A942-45AB-94E0-9AFEFE62CBFA}" sibTransId="{EDC6EB18-8DFA-4B17-8BFC-47EE525C0517}"/>
    <dgm:cxn modelId="{B860B6D3-FBD6-4AFD-9897-09C3C76BB3D9}" type="presOf" srcId="{3D392675-2576-4AE4-A738-7B5398741DCB}" destId="{FB8A1625-6F34-4E19-8A8E-8776702787C3}" srcOrd="0" destOrd="0" presId="urn:microsoft.com/office/officeart/2005/8/layout/matrix3"/>
    <dgm:cxn modelId="{B74389DF-CEBB-4957-A897-1176714D802E}" srcId="{3D392675-2576-4AE4-A738-7B5398741DCB}" destId="{B997EA08-E091-4471-A3B2-FAECB59284FD}" srcOrd="2" destOrd="0" parTransId="{E0A8CC9D-FC13-4B04-8E05-2B35F9311D61}" sibTransId="{5ABB30BD-5BD6-4518-A1D6-866321E35256}"/>
    <dgm:cxn modelId="{2FB3A7EE-F211-4466-80D0-8C6E9511AB10}" type="presOf" srcId="{B997EA08-E091-4471-A3B2-FAECB59284FD}" destId="{2FE8F8E4-6E0C-4B02-9872-ED9F66B304AA}" srcOrd="0" destOrd="0" presId="urn:microsoft.com/office/officeart/2005/8/layout/matrix3"/>
    <dgm:cxn modelId="{D46A5D9B-4554-492E-976B-06C5E647F4E0}" type="presParOf" srcId="{FB8A1625-6F34-4E19-8A8E-8776702787C3}" destId="{53255098-1980-4C06-ACDD-DC4933732E8B}" srcOrd="0" destOrd="0" presId="urn:microsoft.com/office/officeart/2005/8/layout/matrix3"/>
    <dgm:cxn modelId="{FCB417E5-852B-467D-B1A2-DF37F42FDFA3}" type="presParOf" srcId="{FB8A1625-6F34-4E19-8A8E-8776702787C3}" destId="{4813DB43-72F1-47DF-8598-85232673C1B5}" srcOrd="1" destOrd="0" presId="urn:microsoft.com/office/officeart/2005/8/layout/matrix3"/>
    <dgm:cxn modelId="{454234BA-09D2-4A7B-8AA3-46B02FC0F8B5}" type="presParOf" srcId="{FB8A1625-6F34-4E19-8A8E-8776702787C3}" destId="{0F6BADBB-52A4-400F-8A6D-EA3EBB9F6C36}" srcOrd="2" destOrd="0" presId="urn:microsoft.com/office/officeart/2005/8/layout/matrix3"/>
    <dgm:cxn modelId="{C5E10204-35F3-48B1-93CF-CA2151ADEB06}" type="presParOf" srcId="{FB8A1625-6F34-4E19-8A8E-8776702787C3}" destId="{2FE8F8E4-6E0C-4B02-9872-ED9F66B304AA}" srcOrd="3" destOrd="0" presId="urn:microsoft.com/office/officeart/2005/8/layout/matrix3"/>
    <dgm:cxn modelId="{B54DBAD3-5FBC-4701-9350-8B15491B852C}" type="presParOf" srcId="{FB8A1625-6F34-4E19-8A8E-8776702787C3}" destId="{539428A7-6B90-42C9-96CE-20EFCC8F7B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255098-1980-4C06-ACDD-DC4933732E8B}">
      <dsp:nvSpPr>
        <dsp:cNvPr id="0" name=""/>
        <dsp:cNvSpPr/>
      </dsp:nvSpPr>
      <dsp:spPr>
        <a:xfrm>
          <a:off x="1180044" y="0"/>
          <a:ext cx="6362733" cy="6362733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13DB43-72F1-47DF-8598-85232673C1B5}">
      <dsp:nvSpPr>
        <dsp:cNvPr id="0" name=""/>
        <dsp:cNvSpPr/>
      </dsp:nvSpPr>
      <dsp:spPr>
        <a:xfrm>
          <a:off x="1784504" y="604459"/>
          <a:ext cx="2481465" cy="24814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Social Media</a:t>
          </a:r>
          <a:r>
            <a:rPr lang="en-US" sz="1100" kern="1200" dirty="0"/>
            <a:t>, </a:t>
          </a:r>
          <a:r>
            <a:rPr lang="en-US" sz="1100" b="1" kern="1200" dirty="0"/>
            <a:t>Hypercompetitive culture</a:t>
          </a:r>
          <a:r>
            <a:rPr lang="en-US" sz="1100" kern="1200" dirty="0"/>
            <a:t>, and </a:t>
          </a:r>
          <a:r>
            <a:rPr lang="en-US" sz="1100" b="1" kern="1200" dirty="0"/>
            <a:t>sleep deprivation </a:t>
          </a:r>
          <a:r>
            <a:rPr lang="en-US" sz="1100" kern="1200" dirty="0"/>
            <a:t>all have a negative impact on the brain that can manifest as anxiety. </a:t>
          </a:r>
        </a:p>
      </dsp:txBody>
      <dsp:txXfrm>
        <a:off x="1905639" y="725594"/>
        <a:ext cx="2239195" cy="2239195"/>
      </dsp:txXfrm>
    </dsp:sp>
    <dsp:sp modelId="{0F6BADBB-52A4-400F-8A6D-EA3EBB9F6C36}">
      <dsp:nvSpPr>
        <dsp:cNvPr id="0" name=""/>
        <dsp:cNvSpPr/>
      </dsp:nvSpPr>
      <dsp:spPr>
        <a:xfrm>
          <a:off x="4456851" y="604459"/>
          <a:ext cx="2481465" cy="2481465"/>
        </a:xfrm>
        <a:prstGeom prst="roundRect">
          <a:avLst/>
        </a:prstGeom>
        <a:solidFill>
          <a:schemeClr val="accent2">
            <a:hueOff val="-6588574"/>
            <a:satOff val="30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Social media </a:t>
          </a:r>
          <a:r>
            <a:rPr lang="en-US" sz="1100" kern="1200"/>
            <a:t>provide in the moment responses and opportunities to engage in social behavior. It also provides a “filtered lens” that lends a hand to unobtainable body, life style and social behaviors.  </a:t>
          </a:r>
        </a:p>
      </dsp:txBody>
      <dsp:txXfrm>
        <a:off x="4577986" y="725594"/>
        <a:ext cx="2239195" cy="2239195"/>
      </dsp:txXfrm>
    </dsp:sp>
    <dsp:sp modelId="{2FE8F8E4-6E0C-4B02-9872-ED9F66B304AA}">
      <dsp:nvSpPr>
        <dsp:cNvPr id="0" name=""/>
        <dsp:cNvSpPr/>
      </dsp:nvSpPr>
      <dsp:spPr>
        <a:xfrm>
          <a:off x="1784504" y="3276807"/>
          <a:ext cx="2481465" cy="2481465"/>
        </a:xfrm>
        <a:prstGeom prst="roundRect">
          <a:avLst/>
        </a:prstGeom>
        <a:solidFill>
          <a:schemeClr val="accent2">
            <a:hueOff val="-13177148"/>
            <a:satOff val="601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Many times kids are involved in so many extra curricular activities (</a:t>
          </a:r>
          <a:r>
            <a:rPr lang="en-US" sz="1100" b="1" kern="1200"/>
            <a:t>hypercompetitive</a:t>
          </a:r>
          <a:r>
            <a:rPr lang="en-US" sz="1100" kern="1200"/>
            <a:t>) they do not have a chance to have down time. </a:t>
          </a:r>
        </a:p>
      </dsp:txBody>
      <dsp:txXfrm>
        <a:off x="1905639" y="3397942"/>
        <a:ext cx="2239195" cy="2239195"/>
      </dsp:txXfrm>
    </dsp:sp>
    <dsp:sp modelId="{539428A7-6B90-42C9-96CE-20EFCC8F7B4B}">
      <dsp:nvSpPr>
        <dsp:cNvPr id="0" name=""/>
        <dsp:cNvSpPr/>
      </dsp:nvSpPr>
      <dsp:spPr>
        <a:xfrm>
          <a:off x="4456851" y="3276807"/>
          <a:ext cx="2481465" cy="2481465"/>
        </a:xfrm>
        <a:prstGeom prst="roundRect">
          <a:avLst/>
        </a:prstGeom>
        <a:solidFill>
          <a:schemeClr val="accent2">
            <a:hueOff val="-19765721"/>
            <a:satOff val="901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Melatonin, a hormone needed to induce </a:t>
          </a:r>
          <a:r>
            <a:rPr lang="en-US" sz="1100" b="1" kern="1200"/>
            <a:t>sleep</a:t>
          </a:r>
          <a:r>
            <a:rPr lang="en-US" sz="1100" kern="1200"/>
            <a:t>, is released two hours later in average teenagers than in average adults, so they don't even get sleepy until around midnight. When we wake them up at 6:00 a.m., it's like waking an adult up at 3:00 or 4:00 in the morning. That's not great for learning, and it's certainly not great for anxiety and stress.</a:t>
          </a:r>
        </a:p>
      </dsp:txBody>
      <dsp:txXfrm>
        <a:off x="4577986" y="3397942"/>
        <a:ext cx="2239195" cy="22391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D5AD5FC-4054-433B-9165-D6145C3BE846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236A25A-9649-4560-8A08-FF4CA402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54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D5FC-4054-433B-9165-D6145C3BE846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A25A-9649-4560-8A08-FF4CA402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1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D5FC-4054-433B-9165-D6145C3BE846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A25A-9649-4560-8A08-FF4CA402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91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D5FC-4054-433B-9165-D6145C3BE846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A25A-9649-4560-8A08-FF4CA402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05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D5FC-4054-433B-9165-D6145C3BE846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A25A-9649-4560-8A08-FF4CA402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56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D5FC-4054-433B-9165-D6145C3BE846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A25A-9649-4560-8A08-FF4CA402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63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D5FC-4054-433B-9165-D6145C3BE846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A25A-9649-4560-8A08-FF4CA402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26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D5AD5FC-4054-433B-9165-D6145C3BE846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A25A-9649-4560-8A08-FF4CA402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8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D5AD5FC-4054-433B-9165-D6145C3BE846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A25A-9649-4560-8A08-FF4CA402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3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D5FC-4054-433B-9165-D6145C3BE846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A25A-9649-4560-8A08-FF4CA402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29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D5FC-4054-433B-9165-D6145C3BE846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A25A-9649-4560-8A08-FF4CA402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7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D5FC-4054-433B-9165-D6145C3BE846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A25A-9649-4560-8A08-FF4CA402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2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D5FC-4054-433B-9165-D6145C3BE846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A25A-9649-4560-8A08-FF4CA402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1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D5FC-4054-433B-9165-D6145C3BE846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A25A-9649-4560-8A08-FF4CA402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79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D5FC-4054-433B-9165-D6145C3BE846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A25A-9649-4560-8A08-FF4CA402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8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D5FC-4054-433B-9165-D6145C3BE846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A25A-9649-4560-8A08-FF4CA402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7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D5FC-4054-433B-9165-D6145C3BE846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A25A-9649-4560-8A08-FF4CA402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55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D5AD5FC-4054-433B-9165-D6145C3BE846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236A25A-9649-4560-8A08-FF4CA402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cd.org/publications/educational-leadership/dec17/vol75/num04/Safe-Classrooms-for-Anxious-Students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0325AC77-4E29-4B54-B3D4-66A09486E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7F71114-7222-454E-810C-08A91C6CB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id="{567C3E77-7011-4BEA-8CCE-2BF85ED7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73A68D-FB7E-4039-8B4F-59D72ADCB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2333" y="2099733"/>
            <a:ext cx="5730960" cy="2677648"/>
          </a:xfrm>
        </p:spPr>
        <p:txBody>
          <a:bodyPr>
            <a:normAutofit/>
          </a:bodyPr>
          <a:lstStyle/>
          <a:p>
            <a:r>
              <a:rPr lang="en-US" sz="4800"/>
              <a:t>Supporting our kiddos with Anxiety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1C5247-12B9-4965-A43E-C9A305125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62333" y="4777380"/>
            <a:ext cx="5730960" cy="861420"/>
          </a:xfrm>
        </p:spPr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062D01-4974-4FF6-99F7-564DBF641E1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6" r="17205"/>
          <a:stretch/>
        </p:blipFill>
        <p:spPr>
          <a:xfrm>
            <a:off x="478965" y="471948"/>
            <a:ext cx="3751053" cy="5909207"/>
          </a:xfrm>
          <a:prstGeom prst="rect">
            <a:avLst/>
          </a:prstGeom>
          <a:ln>
            <a:noFill/>
          </a:ln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A163AD8F-ACE5-4FCB-A39E-DF84A7216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9064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FD8A9-6B5F-4F76-AF4F-060043700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it down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D9DCB-488D-40B9-8BF8-40AC44A0B0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Check in routinely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BEFA9F-5E83-463B-ADF6-50208EE4E86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Students who are anxious and rely on your support want to know you will be back. </a:t>
            </a:r>
          </a:p>
          <a:p>
            <a:pPr lvl="1"/>
            <a:r>
              <a:rPr lang="en-US" dirty="0"/>
              <a:t>Use a time for them to set and when it goes off you will come back and check on them. </a:t>
            </a:r>
          </a:p>
          <a:p>
            <a:pPr lvl="1"/>
            <a:r>
              <a:rPr lang="en-US" dirty="0"/>
              <a:t>Identify a time you will be back to check in. 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5D2FCA-704A-4410-AD38-78F81277A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Give private praise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987638-4067-432E-8612-1611B5532CE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Students with anxiety often do not like to have public praise, however that does not mean they don’t like to be recognized. </a:t>
            </a:r>
          </a:p>
          <a:p>
            <a:pPr lvl="1"/>
            <a:r>
              <a:rPr lang="en-US" dirty="0"/>
              <a:t>Ask the student what is the best way for me to tell you how amazing you are doing? </a:t>
            </a:r>
          </a:p>
          <a:p>
            <a:pPr lvl="2"/>
            <a:r>
              <a:rPr lang="en-US" dirty="0"/>
              <a:t>Write a note, check in at the end of the day. </a:t>
            </a:r>
          </a:p>
        </p:txBody>
      </p:sp>
    </p:spTree>
    <p:extLst>
      <p:ext uri="{BB962C8B-B14F-4D97-AF65-F5344CB8AC3E}">
        <p14:creationId xmlns:p14="http://schemas.microsoft.com/office/powerpoint/2010/main" val="4127569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53591E9-8C27-4908-9898-927D65727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7C28B8C-768A-4038-9D7A-346D37BEEF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63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F0171-DEEF-4324-ACE9-5D5993C5C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807" y="716139"/>
            <a:ext cx="9267796" cy="1063424"/>
          </a:xfrm>
        </p:spPr>
        <p:txBody>
          <a:bodyPr anchor="t">
            <a:normAutofit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Did you 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9C041-3310-4110-8CD9-61D9764FDB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0251" y="2440746"/>
            <a:ext cx="4164037" cy="4142934"/>
          </a:xfrm>
        </p:spPr>
        <p:txBody>
          <a:bodyPr>
            <a:noAutofit/>
          </a:bodyPr>
          <a:lstStyle/>
          <a:p>
            <a:r>
              <a:rPr lang="en-US" sz="2000" dirty="0"/>
              <a:t>Anxiety disorders are the most common mental health disorders of childhood and adolescence. </a:t>
            </a:r>
          </a:p>
          <a:p>
            <a:r>
              <a:rPr lang="en-US" sz="2000" dirty="0"/>
              <a:t>Different kinds of anxiety affect young people at different times in development. Phobias and separation anxiety affect primarily young children; social anxiety develops later, as peer relationships become more important.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90FEEE-8825-49C5-8940-30A70D238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3166" y="2700996"/>
            <a:ext cx="6742379" cy="3495821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/>
              <a:t>Nearly one in three adolescents (31.9%) will meet criteria for an anxiety disorder by the age of 18.</a:t>
            </a:r>
          </a:p>
          <a:p>
            <a:pPr lvl="1"/>
            <a:r>
              <a:rPr lang="en-US" sz="2600" dirty="0"/>
              <a:t>Specific phobia: 19.3%</a:t>
            </a:r>
          </a:p>
          <a:p>
            <a:pPr lvl="1"/>
            <a:r>
              <a:rPr lang="en-US" sz="2600" dirty="0"/>
              <a:t>Social phobia: 9.1%</a:t>
            </a:r>
          </a:p>
          <a:p>
            <a:pPr lvl="1"/>
            <a:r>
              <a:rPr lang="en-US" sz="2600" dirty="0"/>
              <a:t>Separation anxiety: 7.6%</a:t>
            </a:r>
          </a:p>
          <a:p>
            <a:pPr lvl="1"/>
            <a:r>
              <a:rPr lang="en-US" sz="2600" dirty="0"/>
              <a:t>PTSD: 5.0 %</a:t>
            </a:r>
          </a:p>
          <a:p>
            <a:pPr lvl="1"/>
            <a:r>
              <a:rPr lang="en-US" sz="2600" dirty="0"/>
              <a:t>Panic disorder: 2.3%</a:t>
            </a:r>
          </a:p>
          <a:p>
            <a:pPr lvl="1"/>
            <a:r>
              <a:rPr lang="en-US" sz="2600" dirty="0"/>
              <a:t>Generalized anxiety disorder: 2.2%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045872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8BCF048-8940-4354-B9EC-5AD74E283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024C14A-78BD-44B0-82BE-6A0D0A270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09F3D29-EDB1-4F1C-A0E0-36F28CE17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282F4AB-C7B8-4A86-9927-AA106AA27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0B26874-5AFA-4D1E-94A9-53AF9790D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A1DA6C95-40F8-4305-89F6-17F6167C0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A2FA2D29-AEEE-4FFA-B233-94FBE84C9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6DA5143E-FA8E-4EC1-99F7-35AE5AD4E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6EB6E4E2-C9A0-4B04-A1DE-F2421B738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EBEBEB"/>
                </a:solidFill>
              </a:rPr>
              <a:t>Anxiety and the brain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C28BCC9-4093-4FD5-83EB-7EC297F51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8EE59505-E567-46FE-A681-8A2CF6D334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830367"/>
              </p:ext>
            </p:extLst>
          </p:nvPr>
        </p:nvGraphicFramePr>
        <p:xfrm>
          <a:off x="4097165" y="110836"/>
          <a:ext cx="8722822" cy="6362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39697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62CC554-72E2-4C59-8297-CCE4951BC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7C0F5DA-B59F-4F13-8BB8-FFD8F2C57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4C1BFF2-E019-477D-9BF6-C242CD54B2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4E65CB5-E910-4DD6-8870-029C79A48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08792E1-66DA-4CE4-BB6E-0F7777B6E5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F436A8A-0EB6-49FE-84C1-C882E961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90FF002E-7B86-42AF-A6D2-79D19FB01F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7A3C38E-DE7C-4090-B1C3-3DF75C797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9CEA1DEC-CC9E-4776-9E08-048A15BFA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B35C6474-674E-47B0-8A37-B57AD0844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1F23E73A-FDC8-462C-83C1-3AA8961449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01570BAC-7408-47C6-9235-188221244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In the classroom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D7DFA9-B1FA-4956-93C1-DF711F691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US" sz="2800" dirty="0"/>
              <a:t>Many times we tell kids to “calm down” however we have neglected to teach them what that means, what that looks like, and how to do it. </a:t>
            </a:r>
          </a:p>
          <a:p>
            <a:pPr lvl="1"/>
            <a:r>
              <a:rPr lang="en-US" sz="2400" dirty="0"/>
              <a:t>Skills that are often underdeveloped:</a:t>
            </a:r>
          </a:p>
          <a:p>
            <a:pPr lvl="2"/>
            <a:r>
              <a:rPr lang="en-US" sz="2000" dirty="0"/>
              <a:t>Self-regulation</a:t>
            </a:r>
          </a:p>
          <a:p>
            <a:pPr lvl="2"/>
            <a:r>
              <a:rPr lang="en-US" sz="2000" dirty="0"/>
              <a:t>Negative thought stopping</a:t>
            </a:r>
          </a:p>
          <a:p>
            <a:pPr lvl="2"/>
            <a:r>
              <a:rPr lang="en-US" sz="2000" dirty="0"/>
              <a:t>Perspective taking</a:t>
            </a:r>
          </a:p>
          <a:p>
            <a:pPr lvl="2"/>
            <a:r>
              <a:rPr lang="en-US" sz="2000" dirty="0"/>
              <a:t>Executive functioning</a:t>
            </a:r>
          </a:p>
          <a:p>
            <a:pPr lvl="2"/>
            <a:r>
              <a:rPr lang="en-US" sz="2000" dirty="0"/>
              <a:t>Flexible thinking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40927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634C0-9919-4FB1-B92B-4AFE3FA28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what? Now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4B370-EBB7-408F-A3C9-34E0EE384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 few things we can do in our classrooms to help reduce anxiety. </a:t>
            </a:r>
          </a:p>
          <a:p>
            <a:pPr lvl="1"/>
            <a:r>
              <a:rPr lang="en-US" dirty="0"/>
              <a:t>Tackle transitions</a:t>
            </a:r>
          </a:p>
          <a:p>
            <a:pPr lvl="1"/>
            <a:r>
              <a:rPr lang="en-US" dirty="0"/>
              <a:t>Offer “Cognitive Distractions”</a:t>
            </a:r>
          </a:p>
          <a:p>
            <a:pPr lvl="1"/>
            <a:r>
              <a:rPr lang="en-US" dirty="0"/>
              <a:t>Make it Manageable</a:t>
            </a:r>
          </a:p>
          <a:p>
            <a:pPr lvl="1"/>
            <a:r>
              <a:rPr lang="en-US" dirty="0"/>
              <a:t>Apply a Label</a:t>
            </a:r>
          </a:p>
          <a:p>
            <a:pPr lvl="1"/>
            <a:r>
              <a:rPr lang="en-US" dirty="0"/>
              <a:t>Teach the Physical Signs </a:t>
            </a:r>
          </a:p>
          <a:p>
            <a:pPr lvl="1"/>
            <a:r>
              <a:rPr lang="en-US" dirty="0"/>
              <a:t>Help them Initiate</a:t>
            </a:r>
          </a:p>
          <a:p>
            <a:pPr lvl="1"/>
            <a:r>
              <a:rPr lang="en-US" dirty="0"/>
              <a:t>Check in Routinely</a:t>
            </a:r>
          </a:p>
          <a:p>
            <a:pPr lvl="1"/>
            <a:r>
              <a:rPr lang="en-US" dirty="0"/>
              <a:t>Give Private Praise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267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F9075-4B05-475E-B4D3-E55D3254F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in a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8A955-A507-4A74-BD58-1760B5CDB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hlinkClick r:id="rId2"/>
              </a:rPr>
              <a:t>Mental Health in Schools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88577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55FF8-1814-4779-96B5-69F2F68E1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it down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14F21-0851-40A2-9B6E-43AF8ACC95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Tackle Transitions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85EA92-6492-4EC2-8A06-6FED5A02C1C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Moving from a preferred activity (break/passing) to a non-preferred.</a:t>
            </a:r>
          </a:p>
          <a:p>
            <a:pPr lvl="1"/>
            <a:r>
              <a:rPr lang="en-US" dirty="0"/>
              <a:t>Start class with a quiet period (3 min) </a:t>
            </a:r>
          </a:p>
          <a:p>
            <a:pPr lvl="1"/>
            <a:r>
              <a:rPr lang="en-US" dirty="0"/>
              <a:t>Show a “YouTube” clip to review a concept.</a:t>
            </a:r>
          </a:p>
          <a:p>
            <a:pPr lvl="1"/>
            <a:r>
              <a:rPr lang="en-US" dirty="0"/>
              <a:t>Lead a fun short vocabulary review game.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F2599F0-4F1E-4E27-8F57-D697517FED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Offer “cognitive distractions”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3BAD07E-F5EE-4B62-BC36-5D02E6ABAB4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Instead of giving students a mind break, engage them in something that requires them to not “obsess” over something. </a:t>
            </a:r>
          </a:p>
          <a:p>
            <a:pPr lvl="1"/>
            <a:r>
              <a:rPr lang="en-US" dirty="0"/>
              <a:t>Games like </a:t>
            </a:r>
            <a:r>
              <a:rPr lang="en-US" dirty="0" err="1"/>
              <a:t>Sodoku</a:t>
            </a:r>
            <a:endParaRPr lang="en-US" dirty="0"/>
          </a:p>
          <a:p>
            <a:pPr lvl="1"/>
            <a:r>
              <a:rPr lang="en-US" dirty="0"/>
              <a:t>Mad Libs</a:t>
            </a:r>
          </a:p>
          <a:p>
            <a:pPr lvl="1"/>
            <a:r>
              <a:rPr lang="en-US" dirty="0"/>
              <a:t>Hidden Pictures</a:t>
            </a:r>
          </a:p>
          <a:p>
            <a:pPr lvl="1"/>
            <a:r>
              <a:rPr lang="en-US" dirty="0"/>
              <a:t>Writing down the lyrics to their favorite song. </a:t>
            </a:r>
          </a:p>
        </p:txBody>
      </p:sp>
    </p:spTree>
    <p:extLst>
      <p:ext uri="{BB962C8B-B14F-4D97-AF65-F5344CB8AC3E}">
        <p14:creationId xmlns:p14="http://schemas.microsoft.com/office/powerpoint/2010/main" val="3426416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B73A0-0F89-44D3-A257-1B5477E3A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it down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568BB3-66C5-4860-B0AD-71CB7F9ADC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it Manageable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D2FE32-C3BF-4E66-AB09-A3470E6BF2F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When kids are given a large project, they will push it off because it seems to be too much and then by procrastinating it compounds the anxiety.</a:t>
            </a:r>
          </a:p>
          <a:p>
            <a:r>
              <a:rPr lang="en-US" dirty="0"/>
              <a:t>Don’t give full projects- example a science lab. </a:t>
            </a:r>
          </a:p>
          <a:p>
            <a:pPr lvl="1"/>
            <a:r>
              <a:rPr lang="en-US" dirty="0"/>
              <a:t>Break this down into each section of the lab and do it in portions. </a:t>
            </a:r>
          </a:p>
          <a:p>
            <a:pPr lvl="1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DF3656-57D0-43EA-960A-C6A2F5A82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Apply a Label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15BCFE-CAF5-4FEA-ADC2-D24F3D3455D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“the simple act of applying language to (our fears) helps reengage the thinking parts of our brain.”</a:t>
            </a:r>
          </a:p>
          <a:p>
            <a:pPr lvl="1"/>
            <a:r>
              <a:rPr lang="en-US" dirty="0"/>
              <a:t>Have students “dup” what they are thinking and then crumble it up and throw it away. </a:t>
            </a:r>
          </a:p>
          <a:p>
            <a:pPr lvl="1"/>
            <a:r>
              <a:rPr lang="en-US" dirty="0"/>
              <a:t>Create a list and when a student finishes something make an effort to cross it off. </a:t>
            </a:r>
          </a:p>
        </p:txBody>
      </p:sp>
    </p:spTree>
    <p:extLst>
      <p:ext uri="{BB962C8B-B14F-4D97-AF65-F5344CB8AC3E}">
        <p14:creationId xmlns:p14="http://schemas.microsoft.com/office/powerpoint/2010/main" val="651711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88A30-7E58-474E-9745-028B5E5F4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it down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DA5E8-55A5-4289-9DAF-866A3D2170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Teach the Physical Signs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4B8AFE-4AAF-411B-8EBE-0CFB49193C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Many time students are not able to recognize when there are starting to get anxious. </a:t>
            </a:r>
          </a:p>
          <a:p>
            <a:pPr lvl="1"/>
            <a:r>
              <a:rPr lang="en-US" dirty="0"/>
              <a:t>Have students do a “body check” </a:t>
            </a:r>
          </a:p>
          <a:p>
            <a:pPr lvl="1"/>
            <a:r>
              <a:rPr lang="en-US" dirty="0"/>
              <a:t>Ask questions like “is your heart racing, is there too much in your head?</a:t>
            </a:r>
          </a:p>
          <a:p>
            <a:pPr lvl="1"/>
            <a:r>
              <a:rPr lang="en-US" dirty="0"/>
              <a:t>Are they able to gauge how anxious they are (scale 1-10)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234ACE-E221-4767-9EAA-E741CE8980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Help them Initiate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1A6BDA-8EEB-473A-A005-8851330C80B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Many times students will try and avoid a task they are anxious about (go to the bathroom/nurse). </a:t>
            </a:r>
          </a:p>
          <a:p>
            <a:pPr lvl="1"/>
            <a:r>
              <a:rPr lang="en-US" dirty="0"/>
              <a:t>Preview the content so they know what to anticipate</a:t>
            </a:r>
          </a:p>
          <a:p>
            <a:pPr lvl="1"/>
            <a:r>
              <a:rPr lang="en-US" dirty="0"/>
              <a:t>Have an agenda posted. </a:t>
            </a:r>
          </a:p>
          <a:p>
            <a:pPr lvl="1"/>
            <a:r>
              <a:rPr lang="en-US" dirty="0"/>
              <a:t>Use pre-made sentence starters</a:t>
            </a:r>
          </a:p>
        </p:txBody>
      </p:sp>
    </p:spTree>
    <p:extLst>
      <p:ext uri="{BB962C8B-B14F-4D97-AF65-F5344CB8AC3E}">
        <p14:creationId xmlns:p14="http://schemas.microsoft.com/office/powerpoint/2010/main" val="660197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806</Words>
  <Application>Microsoft Office PowerPoint</Application>
  <PresentationFormat>Widescreen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 Boardroom</vt:lpstr>
      <vt:lpstr>Supporting our kiddos with Anxiety</vt:lpstr>
      <vt:lpstr>Did you  know?</vt:lpstr>
      <vt:lpstr>Anxiety and the brain</vt:lpstr>
      <vt:lpstr>In the classroom</vt:lpstr>
      <vt:lpstr>So what? Now what?</vt:lpstr>
      <vt:lpstr>Examples in a class</vt:lpstr>
      <vt:lpstr>Breaking it down</vt:lpstr>
      <vt:lpstr>Breaking it down</vt:lpstr>
      <vt:lpstr>Break it down</vt:lpstr>
      <vt:lpstr>Break it down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our kiddos with Anxiety</dc:title>
  <dc:creator>Jessie's Computer</dc:creator>
  <cp:lastModifiedBy>Jessie's Computer</cp:lastModifiedBy>
  <cp:revision>1</cp:revision>
  <dcterms:created xsi:type="dcterms:W3CDTF">2018-12-06T23:36:38Z</dcterms:created>
  <dcterms:modified xsi:type="dcterms:W3CDTF">2018-12-06T23:37:00Z</dcterms:modified>
</cp:coreProperties>
</file>