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1/24/2019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1/24/2019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file:///C:\Users\Jessie's%20Computer\Desktop\Morgan%20Hill\Expulsions\Packet\District%20Docs\Receipt%20of%20documents%20blank.pdf" TargetMode="External"/><Relationship Id="rId2" Type="http://schemas.openxmlformats.org/officeDocument/2006/relationships/hyperlink" Target="file:///C:\Users\Jessie's%20Computer\Desktop\Morgan%20Hill\Expulsions\Packet\District%20Docs\Pre-expulsion%20meeting%20letter_blank_Signature.pdf"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file:///C:\Users\Jessie's%20Computer\Desktop\Morgan%20Hill\Expulsions\Packet\Expulsion%20Script-_template_Fill%20In_no%20witnesses.pdf" TargetMode="External"/><Relationship Id="rId2" Type="http://schemas.openxmlformats.org/officeDocument/2006/relationships/hyperlink" Target="file:///C:\Users\Jessie's%20Computer\Desktop\Morgan%20Hill\Expulsions\Packet\Expulsion%20Script-_template_Fill%20In.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cde.ca.gov/ls/ss/se/expulsionrecomm.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C:\Users\Jessie's%20Computer\Desktop\Morgan%20Hill\Expulsions\Packet\Letter%20to%20reccomend%20expulsion_Template_Fill%20In.pdf" TargetMode="External"/><Relationship Id="rId2" Type="http://schemas.openxmlformats.org/officeDocument/2006/relationships/hyperlink" Target="file:///C:\Users\Jessie's%20Computer\Desktop\Morgan%20Hill\Expulsions\Packet\Letter%20to%20extend%20Suspension_template_Fill%20In.pdf"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file:///C:\Users\Jessie's%20Computer\Desktop\Morgan%20Hill\Expulsions\Packet\District%20Docs\Notice%20expulsion_parent%20doc_Fill%20in.pdf" TargetMode="External"/><Relationship Id="rId2" Type="http://schemas.openxmlformats.org/officeDocument/2006/relationships/hyperlink" Target="file:///C:\Users\Jessie's%20Computer\Desktop\Morgan%20Hill\Expulsions\Packet\District%20Docs\Extension%20of%20Suspension%20blank_Fill%20in.pdf" TargetMode="Externa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file:///C:\Users\Jessie's%20Computer\Desktop\Morgan%20Hill\Expulsions\Packet\Explusions%20Checklist_Updated12.19.18_Fill%20In.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E857-B1C7-4FC2-B6AB-D25101BB2814}"/>
              </a:ext>
            </a:extLst>
          </p:cNvPr>
          <p:cNvSpPr>
            <a:spLocks noGrp="1"/>
          </p:cNvSpPr>
          <p:nvPr>
            <p:ph type="ctrTitle"/>
          </p:nvPr>
        </p:nvSpPr>
        <p:spPr/>
        <p:txBody>
          <a:bodyPr/>
          <a:lstStyle/>
          <a:p>
            <a:r>
              <a:rPr lang="en-US" dirty="0"/>
              <a:t>Expulsions 101 and </a:t>
            </a:r>
            <a:r>
              <a:rPr lang="en-US"/>
              <a:t>then some…</a:t>
            </a:r>
            <a:endParaRPr lang="en-US" dirty="0"/>
          </a:p>
        </p:txBody>
      </p:sp>
      <p:sp>
        <p:nvSpPr>
          <p:cNvPr id="3" name="Subtitle 2">
            <a:extLst>
              <a:ext uri="{FF2B5EF4-FFF2-40B4-BE49-F238E27FC236}">
                <a16:creationId xmlns:a16="http://schemas.microsoft.com/office/drawing/2014/main" id="{C0A503AC-064F-4F7B-99D0-BCCEC4D493F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058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137A68B-1C01-4B21-8F62-9F127D170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5E3063-772B-4092-A215-1F226C860FFC}"/>
              </a:ext>
            </a:extLst>
          </p:cNvPr>
          <p:cNvSpPr>
            <a:spLocks noGrp="1"/>
          </p:cNvSpPr>
          <p:nvPr>
            <p:ph type="title"/>
          </p:nvPr>
        </p:nvSpPr>
        <p:spPr>
          <a:xfrm>
            <a:off x="640081" y="631373"/>
            <a:ext cx="4018839" cy="2035628"/>
          </a:xfrm>
        </p:spPr>
        <p:txBody>
          <a:bodyPr>
            <a:normAutofit/>
          </a:bodyPr>
          <a:lstStyle/>
          <a:p>
            <a:pPr algn="ctr"/>
            <a:r>
              <a:rPr lang="en-US" dirty="0"/>
              <a:t>Declaration of Fear</a:t>
            </a:r>
          </a:p>
        </p:txBody>
      </p:sp>
      <p:sp>
        <p:nvSpPr>
          <p:cNvPr id="3" name="Content Placeholder 2">
            <a:extLst>
              <a:ext uri="{FF2B5EF4-FFF2-40B4-BE49-F238E27FC236}">
                <a16:creationId xmlns:a16="http://schemas.microsoft.com/office/drawing/2014/main" id="{448565FD-78B8-483A-8337-18F611A1F0CC}"/>
              </a:ext>
            </a:extLst>
          </p:cNvPr>
          <p:cNvSpPr>
            <a:spLocks noGrp="1"/>
          </p:cNvSpPr>
          <p:nvPr>
            <p:ph idx="1"/>
          </p:nvPr>
        </p:nvSpPr>
        <p:spPr>
          <a:xfrm>
            <a:off x="640081" y="2764971"/>
            <a:ext cx="4010296" cy="3472543"/>
          </a:xfrm>
        </p:spPr>
        <p:txBody>
          <a:bodyPr>
            <a:normAutofit/>
          </a:bodyPr>
          <a:lstStyle/>
          <a:p>
            <a:r>
              <a:rPr lang="en-US" sz="2400" dirty="0"/>
              <a:t>Used when subjecting a witness to a hearing “would subject the witness to an unreasonable risk of psychological or physical harm”</a:t>
            </a:r>
          </a:p>
          <a:p>
            <a:pPr lvl="1"/>
            <a:r>
              <a:rPr lang="en-US" sz="2400" dirty="0"/>
              <a:t>Used in rape and gang cases. </a:t>
            </a:r>
          </a:p>
        </p:txBody>
      </p:sp>
      <p:sp>
        <p:nvSpPr>
          <p:cNvPr id="11" name="Rectangle 10">
            <a:extLst>
              <a:ext uri="{FF2B5EF4-FFF2-40B4-BE49-F238E27FC236}">
                <a16:creationId xmlns:a16="http://schemas.microsoft.com/office/drawing/2014/main" id="{87BCBE98-69EA-40E7-B937-FCA553A58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a:extLst>
              <a:ext uri="{FF2B5EF4-FFF2-40B4-BE49-F238E27FC236}">
                <a16:creationId xmlns:a16="http://schemas.microsoft.com/office/drawing/2014/main" id="{599A7AAC-8228-4095-B0D1-E477D8BCAE41}"/>
              </a:ext>
            </a:extLst>
          </p:cNvPr>
          <p:cNvPicPr>
            <a:picLocks noChangeAspect="1"/>
          </p:cNvPicPr>
          <p:nvPr/>
        </p:nvPicPr>
        <p:blipFill>
          <a:blip r:embed="rId2"/>
          <a:stretch>
            <a:fillRect/>
          </a:stretch>
        </p:blipFill>
        <p:spPr>
          <a:xfrm>
            <a:off x="6743546" y="639704"/>
            <a:ext cx="4232348" cy="5587259"/>
          </a:xfrm>
          <a:prstGeom prst="rect">
            <a:avLst/>
          </a:prstGeom>
        </p:spPr>
      </p:pic>
    </p:spTree>
    <p:extLst>
      <p:ext uri="{BB962C8B-B14F-4D97-AF65-F5344CB8AC3E}">
        <p14:creationId xmlns:p14="http://schemas.microsoft.com/office/powerpoint/2010/main" val="1889072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C6ED0-43D6-4432-902C-E353A8B18764}"/>
              </a:ext>
            </a:extLst>
          </p:cNvPr>
          <p:cNvSpPr>
            <a:spLocks noGrp="1"/>
          </p:cNvSpPr>
          <p:nvPr>
            <p:ph type="title"/>
          </p:nvPr>
        </p:nvSpPr>
        <p:spPr/>
        <p:txBody>
          <a:bodyPr/>
          <a:lstStyle/>
          <a:p>
            <a:r>
              <a:rPr lang="en-US" dirty="0"/>
              <a:t>Pre-expulsion meeting</a:t>
            </a:r>
          </a:p>
        </p:txBody>
      </p:sp>
      <p:sp>
        <p:nvSpPr>
          <p:cNvPr id="8" name="Content Placeholder 7">
            <a:extLst>
              <a:ext uri="{FF2B5EF4-FFF2-40B4-BE49-F238E27FC236}">
                <a16:creationId xmlns:a16="http://schemas.microsoft.com/office/drawing/2014/main" id="{E9D608F2-3CFB-45B1-BFFC-FD7B75031806}"/>
              </a:ext>
            </a:extLst>
          </p:cNvPr>
          <p:cNvSpPr>
            <a:spLocks noGrp="1"/>
          </p:cNvSpPr>
          <p:nvPr>
            <p:ph sz="half" idx="1"/>
          </p:nvPr>
        </p:nvSpPr>
        <p:spPr>
          <a:xfrm>
            <a:off x="1371600" y="1524001"/>
            <a:ext cx="4447786" cy="5015344"/>
          </a:xfrm>
        </p:spPr>
        <p:txBody>
          <a:bodyPr>
            <a:normAutofit lnSpcReduction="10000"/>
          </a:bodyPr>
          <a:lstStyle/>
          <a:p>
            <a:r>
              <a:rPr lang="en-US" dirty="0"/>
              <a:t>Occurs prior to an official hearing. </a:t>
            </a:r>
          </a:p>
          <a:p>
            <a:r>
              <a:rPr lang="en-US" dirty="0"/>
              <a:t>Purpose-</a:t>
            </a:r>
          </a:p>
          <a:p>
            <a:pPr lvl="1"/>
            <a:r>
              <a:rPr lang="en-US" dirty="0"/>
              <a:t>To review process and offenses</a:t>
            </a:r>
          </a:p>
          <a:p>
            <a:pPr lvl="1"/>
            <a:r>
              <a:rPr lang="en-US" dirty="0"/>
              <a:t>To see if the student will accepted a stipulated expulsion. </a:t>
            </a:r>
          </a:p>
          <a:p>
            <a:pPr lvl="1"/>
            <a:r>
              <a:rPr lang="en-US" dirty="0"/>
              <a:t>To provide the expulsion documentations and review their rights. </a:t>
            </a:r>
          </a:p>
          <a:p>
            <a:r>
              <a:rPr lang="en-US" dirty="0">
                <a:hlinkClick r:id="rId2" action="ppaction://hlinkfile"/>
              </a:rPr>
              <a:t>Pre Expulsion Meeting letter</a:t>
            </a:r>
            <a:endParaRPr lang="en-US" dirty="0"/>
          </a:p>
          <a:p>
            <a:r>
              <a:rPr lang="en-US" dirty="0">
                <a:hlinkClick r:id="rId3" action="ppaction://hlinkfile"/>
              </a:rPr>
              <a:t>Receipt of documents</a:t>
            </a:r>
            <a:endParaRPr lang="en-US" dirty="0"/>
          </a:p>
          <a:p>
            <a:r>
              <a:rPr lang="en-US" dirty="0"/>
              <a:t>Expulsion docs will be mailed out to panel members if hearing is determined. </a:t>
            </a:r>
          </a:p>
          <a:p>
            <a:pPr marL="0" indent="0">
              <a:buNone/>
            </a:pPr>
            <a:endParaRPr lang="en-US" dirty="0"/>
          </a:p>
        </p:txBody>
      </p:sp>
      <p:sp>
        <p:nvSpPr>
          <p:cNvPr id="9" name="Content Placeholder 8">
            <a:extLst>
              <a:ext uri="{FF2B5EF4-FFF2-40B4-BE49-F238E27FC236}">
                <a16:creationId xmlns:a16="http://schemas.microsoft.com/office/drawing/2014/main" id="{1014030B-23D5-4A2C-831F-76CE6E876773}"/>
              </a:ext>
            </a:extLst>
          </p:cNvPr>
          <p:cNvSpPr>
            <a:spLocks noGrp="1"/>
          </p:cNvSpPr>
          <p:nvPr>
            <p:ph sz="half" idx="2"/>
          </p:nvPr>
        </p:nvSpPr>
        <p:spPr/>
        <p:txBody>
          <a:bodyPr>
            <a:normAutofit lnSpcReduction="10000"/>
          </a:bodyPr>
          <a:lstStyle/>
          <a:p>
            <a:endParaRPr lang="en-US"/>
          </a:p>
        </p:txBody>
      </p:sp>
      <p:pic>
        <p:nvPicPr>
          <p:cNvPr id="10" name="Picture 9">
            <a:extLst>
              <a:ext uri="{FF2B5EF4-FFF2-40B4-BE49-F238E27FC236}">
                <a16:creationId xmlns:a16="http://schemas.microsoft.com/office/drawing/2014/main" id="{1F04D747-8376-4351-92CF-3A4179AF0E0F}"/>
              </a:ext>
            </a:extLst>
          </p:cNvPr>
          <p:cNvPicPr>
            <a:picLocks noChangeAspect="1"/>
          </p:cNvPicPr>
          <p:nvPr/>
        </p:nvPicPr>
        <p:blipFill>
          <a:blip r:embed="rId4"/>
          <a:stretch>
            <a:fillRect/>
          </a:stretch>
        </p:blipFill>
        <p:spPr>
          <a:xfrm>
            <a:off x="6821978" y="0"/>
            <a:ext cx="5140652" cy="6858000"/>
          </a:xfrm>
          <a:prstGeom prst="rect">
            <a:avLst/>
          </a:prstGeom>
        </p:spPr>
      </p:pic>
    </p:spTree>
    <p:extLst>
      <p:ext uri="{BB962C8B-B14F-4D97-AF65-F5344CB8AC3E}">
        <p14:creationId xmlns:p14="http://schemas.microsoft.com/office/powerpoint/2010/main" val="2019278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CA66C-EC2B-479F-A189-E7AA3320D8C3}"/>
              </a:ext>
            </a:extLst>
          </p:cNvPr>
          <p:cNvSpPr>
            <a:spLocks noGrp="1"/>
          </p:cNvSpPr>
          <p:nvPr>
            <p:ph type="title"/>
          </p:nvPr>
        </p:nvSpPr>
        <p:spPr>
          <a:xfrm>
            <a:off x="1443644" y="212001"/>
            <a:ext cx="9601200" cy="746570"/>
          </a:xfrm>
        </p:spPr>
        <p:txBody>
          <a:bodyPr/>
          <a:lstStyle/>
          <a:p>
            <a:pPr algn="ctr"/>
            <a:r>
              <a:rPr lang="en-US" dirty="0"/>
              <a:t>Expulsion Hearing</a:t>
            </a:r>
          </a:p>
        </p:txBody>
      </p:sp>
      <p:sp>
        <p:nvSpPr>
          <p:cNvPr id="5" name="Text Placeholder 4">
            <a:extLst>
              <a:ext uri="{FF2B5EF4-FFF2-40B4-BE49-F238E27FC236}">
                <a16:creationId xmlns:a16="http://schemas.microsoft.com/office/drawing/2014/main" id="{DBF0258A-5754-4A5C-B2E8-E32A418A39DA}"/>
              </a:ext>
            </a:extLst>
          </p:cNvPr>
          <p:cNvSpPr>
            <a:spLocks noGrp="1"/>
          </p:cNvSpPr>
          <p:nvPr>
            <p:ph type="body" idx="1"/>
          </p:nvPr>
        </p:nvSpPr>
        <p:spPr>
          <a:xfrm>
            <a:off x="1299557" y="1006858"/>
            <a:ext cx="4443984" cy="462932"/>
          </a:xfrm>
        </p:spPr>
        <p:txBody>
          <a:bodyPr/>
          <a:lstStyle/>
          <a:p>
            <a:pPr algn="ctr"/>
            <a:r>
              <a:rPr lang="en-US" dirty="0"/>
              <a:t>Site </a:t>
            </a:r>
          </a:p>
        </p:txBody>
      </p:sp>
      <p:sp>
        <p:nvSpPr>
          <p:cNvPr id="6" name="Content Placeholder 5">
            <a:extLst>
              <a:ext uri="{FF2B5EF4-FFF2-40B4-BE49-F238E27FC236}">
                <a16:creationId xmlns:a16="http://schemas.microsoft.com/office/drawing/2014/main" id="{5FFE1D5E-B238-4769-8CAA-BECBC92D86AA}"/>
              </a:ext>
            </a:extLst>
          </p:cNvPr>
          <p:cNvSpPr>
            <a:spLocks noGrp="1"/>
          </p:cNvSpPr>
          <p:nvPr>
            <p:ph sz="half" idx="2"/>
          </p:nvPr>
        </p:nvSpPr>
        <p:spPr>
          <a:xfrm>
            <a:off x="1371600" y="1518077"/>
            <a:ext cx="4443984" cy="3968323"/>
          </a:xfrm>
        </p:spPr>
        <p:txBody>
          <a:bodyPr>
            <a:normAutofit fontScale="92500"/>
          </a:bodyPr>
          <a:lstStyle/>
          <a:p>
            <a:r>
              <a:rPr lang="en-US" dirty="0"/>
              <a:t>The site recommending the expulsion will present their case to the panel. </a:t>
            </a:r>
          </a:p>
          <a:p>
            <a:r>
              <a:rPr lang="en-US" dirty="0"/>
              <a:t>Purpose:</a:t>
            </a:r>
          </a:p>
          <a:p>
            <a:pPr lvl="1"/>
            <a:r>
              <a:rPr lang="en-US" dirty="0"/>
              <a:t>To show that all due process was meet (including timelines). </a:t>
            </a:r>
          </a:p>
          <a:p>
            <a:pPr lvl="1"/>
            <a:r>
              <a:rPr lang="en-US" dirty="0"/>
              <a:t>That the site had legal authority </a:t>
            </a:r>
          </a:p>
          <a:p>
            <a:pPr lvl="1"/>
            <a:r>
              <a:rPr lang="en-US" dirty="0"/>
              <a:t>The student committed an/the expellable offenses.</a:t>
            </a:r>
          </a:p>
          <a:p>
            <a:pPr lvl="1"/>
            <a:r>
              <a:rPr lang="en-US" dirty="0"/>
              <a:t>Danger to themselves and others. </a:t>
            </a:r>
          </a:p>
          <a:p>
            <a:r>
              <a:rPr lang="en-US" dirty="0"/>
              <a:t>Make recommendations for term. </a:t>
            </a:r>
          </a:p>
          <a:p>
            <a:pPr lvl="1"/>
            <a:endParaRPr lang="en-US" dirty="0"/>
          </a:p>
          <a:p>
            <a:pPr marL="530352" lvl="1" indent="0">
              <a:buNone/>
            </a:pPr>
            <a:endParaRPr lang="en-US" dirty="0"/>
          </a:p>
        </p:txBody>
      </p:sp>
      <p:sp>
        <p:nvSpPr>
          <p:cNvPr id="7" name="Text Placeholder 6">
            <a:extLst>
              <a:ext uri="{FF2B5EF4-FFF2-40B4-BE49-F238E27FC236}">
                <a16:creationId xmlns:a16="http://schemas.microsoft.com/office/drawing/2014/main" id="{3253EFB2-A316-4ED5-951D-D7CC278CBE84}"/>
              </a:ext>
            </a:extLst>
          </p:cNvPr>
          <p:cNvSpPr>
            <a:spLocks noGrp="1"/>
          </p:cNvSpPr>
          <p:nvPr>
            <p:ph type="body" sz="quarter" idx="3"/>
          </p:nvPr>
        </p:nvSpPr>
        <p:spPr>
          <a:xfrm>
            <a:off x="6525013" y="940357"/>
            <a:ext cx="4443984" cy="507266"/>
          </a:xfrm>
        </p:spPr>
        <p:txBody>
          <a:bodyPr/>
          <a:lstStyle/>
          <a:p>
            <a:pPr algn="ctr"/>
            <a:r>
              <a:rPr lang="en-US" dirty="0"/>
              <a:t>Student/parent</a:t>
            </a:r>
          </a:p>
        </p:txBody>
      </p:sp>
      <p:sp>
        <p:nvSpPr>
          <p:cNvPr id="8" name="Content Placeholder 7">
            <a:extLst>
              <a:ext uri="{FF2B5EF4-FFF2-40B4-BE49-F238E27FC236}">
                <a16:creationId xmlns:a16="http://schemas.microsoft.com/office/drawing/2014/main" id="{6C3B0442-B919-42C6-9432-C0CE2651C45B}"/>
              </a:ext>
            </a:extLst>
          </p:cNvPr>
          <p:cNvSpPr>
            <a:spLocks noGrp="1"/>
          </p:cNvSpPr>
          <p:nvPr>
            <p:ph sz="quarter" idx="4"/>
          </p:nvPr>
        </p:nvSpPr>
        <p:spPr>
          <a:xfrm>
            <a:off x="6525013" y="1518078"/>
            <a:ext cx="4902215" cy="3768817"/>
          </a:xfrm>
        </p:spPr>
        <p:txBody>
          <a:bodyPr>
            <a:normAutofit fontScale="92500"/>
          </a:bodyPr>
          <a:lstStyle/>
          <a:p>
            <a:r>
              <a:rPr lang="en-US" dirty="0"/>
              <a:t>To present their student’s/own side of events and to convivence the panel the site did not:</a:t>
            </a:r>
          </a:p>
          <a:p>
            <a:pPr lvl="1"/>
            <a:r>
              <a:rPr lang="en-US" dirty="0"/>
              <a:t>Follow due process</a:t>
            </a:r>
          </a:p>
          <a:p>
            <a:pPr lvl="1"/>
            <a:r>
              <a:rPr lang="en-US" dirty="0"/>
              <a:t>Have authority </a:t>
            </a:r>
          </a:p>
          <a:p>
            <a:pPr lvl="1"/>
            <a:r>
              <a:rPr lang="en-US" dirty="0"/>
              <a:t>Committed the offense</a:t>
            </a:r>
          </a:p>
          <a:p>
            <a:pPr lvl="1"/>
            <a:r>
              <a:rPr lang="en-US" dirty="0"/>
              <a:t>A danger to self or others.</a:t>
            </a:r>
          </a:p>
          <a:p>
            <a:r>
              <a:rPr lang="en-US" dirty="0"/>
              <a:t>The student/parent also have a right to bring their own witnesses to the hearing. </a:t>
            </a:r>
          </a:p>
        </p:txBody>
      </p:sp>
      <p:sp>
        <p:nvSpPr>
          <p:cNvPr id="9" name="TextBox 8">
            <a:extLst>
              <a:ext uri="{FF2B5EF4-FFF2-40B4-BE49-F238E27FC236}">
                <a16:creationId xmlns:a16="http://schemas.microsoft.com/office/drawing/2014/main" id="{1954CA34-D40B-40BC-84B0-7A3E541DE2E4}"/>
              </a:ext>
            </a:extLst>
          </p:cNvPr>
          <p:cNvSpPr txBox="1"/>
          <p:nvPr/>
        </p:nvSpPr>
        <p:spPr>
          <a:xfrm>
            <a:off x="2067098" y="5547360"/>
            <a:ext cx="8140931" cy="646331"/>
          </a:xfrm>
          <a:prstGeom prst="rect">
            <a:avLst/>
          </a:prstGeom>
          <a:noFill/>
        </p:spPr>
        <p:txBody>
          <a:bodyPr wrap="square" rtlCol="0">
            <a:spAutoFit/>
          </a:bodyPr>
          <a:lstStyle/>
          <a:p>
            <a:pPr algn="ctr"/>
            <a:r>
              <a:rPr lang="en-US" dirty="0">
                <a:hlinkClick r:id="rId2" action="ppaction://hlinkfile"/>
              </a:rPr>
              <a:t>Expulsion Script (Live testimony)</a:t>
            </a:r>
            <a:endParaRPr lang="en-US" dirty="0"/>
          </a:p>
          <a:p>
            <a:pPr algn="ctr"/>
            <a:r>
              <a:rPr lang="en-US" dirty="0">
                <a:hlinkClick r:id="rId3" action="ppaction://hlinkfile"/>
              </a:rPr>
              <a:t>Expulsion Script (no student witnesses)</a:t>
            </a:r>
            <a:endParaRPr lang="en-US" dirty="0"/>
          </a:p>
        </p:txBody>
      </p:sp>
    </p:spTree>
    <p:extLst>
      <p:ext uri="{BB962C8B-B14F-4D97-AF65-F5344CB8AC3E}">
        <p14:creationId xmlns:p14="http://schemas.microsoft.com/office/powerpoint/2010/main" val="2460393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3A49-F149-4DC8-BF06-8DEAD4259ABF}"/>
              </a:ext>
            </a:extLst>
          </p:cNvPr>
          <p:cNvSpPr>
            <a:spLocks noGrp="1"/>
          </p:cNvSpPr>
          <p:nvPr>
            <p:ph type="title"/>
          </p:nvPr>
        </p:nvSpPr>
        <p:spPr>
          <a:xfrm>
            <a:off x="1371600" y="685800"/>
            <a:ext cx="9601200" cy="793865"/>
          </a:xfrm>
        </p:spPr>
        <p:txBody>
          <a:bodyPr/>
          <a:lstStyle/>
          <a:p>
            <a:r>
              <a:rPr lang="en-US" dirty="0"/>
              <a:t>After the hearing…</a:t>
            </a:r>
          </a:p>
        </p:txBody>
      </p:sp>
      <p:sp>
        <p:nvSpPr>
          <p:cNvPr id="7" name="Content Placeholder 6">
            <a:extLst>
              <a:ext uri="{FF2B5EF4-FFF2-40B4-BE49-F238E27FC236}">
                <a16:creationId xmlns:a16="http://schemas.microsoft.com/office/drawing/2014/main" id="{502DBF6D-29A3-47CF-8CBF-41CCC99D4395}"/>
              </a:ext>
            </a:extLst>
          </p:cNvPr>
          <p:cNvSpPr>
            <a:spLocks noGrp="1"/>
          </p:cNvSpPr>
          <p:nvPr>
            <p:ph idx="1"/>
          </p:nvPr>
        </p:nvSpPr>
        <p:spPr>
          <a:xfrm>
            <a:off x="1371600" y="1346662"/>
            <a:ext cx="9601200" cy="4520738"/>
          </a:xfrm>
        </p:spPr>
        <p:txBody>
          <a:bodyPr/>
          <a:lstStyle/>
          <a:p>
            <a:r>
              <a:rPr lang="en-US" dirty="0"/>
              <a:t>The panel meets to discuss:</a:t>
            </a:r>
          </a:p>
          <a:p>
            <a:pPr lvl="1"/>
            <a:r>
              <a:rPr lang="en-US" dirty="0"/>
              <a:t>IF the site was able to prove due process, authority, offense, and danger. </a:t>
            </a:r>
          </a:p>
          <a:p>
            <a:pPr lvl="1"/>
            <a:r>
              <a:rPr lang="en-US" dirty="0"/>
              <a:t>They will make the recommendation to the board to expel or not. </a:t>
            </a:r>
          </a:p>
          <a:p>
            <a:r>
              <a:rPr lang="en-US" dirty="0"/>
              <a:t>Decision is given to me…</a:t>
            </a:r>
          </a:p>
          <a:p>
            <a:pPr lvl="1"/>
            <a:r>
              <a:rPr lang="en-US" dirty="0"/>
              <a:t>I let the parents know and then prepare the board docs. </a:t>
            </a:r>
          </a:p>
          <a:p>
            <a:r>
              <a:rPr lang="en-US" dirty="0"/>
              <a:t>Present the recommendation to the board.</a:t>
            </a:r>
          </a:p>
          <a:p>
            <a:r>
              <a:rPr lang="en-US" dirty="0"/>
              <a:t>Board decides.</a:t>
            </a:r>
          </a:p>
          <a:p>
            <a:r>
              <a:rPr lang="en-US" dirty="0"/>
              <a:t>I sent home notice to parents and schools sites of decision and either release or readmit to the school site. </a:t>
            </a:r>
          </a:p>
        </p:txBody>
      </p:sp>
    </p:spTree>
    <p:extLst>
      <p:ext uri="{BB962C8B-B14F-4D97-AF65-F5344CB8AC3E}">
        <p14:creationId xmlns:p14="http://schemas.microsoft.com/office/powerpoint/2010/main" val="1864542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F901-109F-4307-93B4-ED70FCF8EDE7}"/>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A848E66-B3E4-482F-A180-D61A2FCE2DD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2977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137A68B-1C01-4B21-8F62-9F127D170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50EE06A-79C7-436D-BBA8-66914213A56E}"/>
              </a:ext>
            </a:extLst>
          </p:cNvPr>
          <p:cNvSpPr>
            <a:spLocks noGrp="1"/>
          </p:cNvSpPr>
          <p:nvPr>
            <p:ph type="title"/>
          </p:nvPr>
        </p:nvSpPr>
        <p:spPr>
          <a:xfrm>
            <a:off x="640081" y="631373"/>
            <a:ext cx="4018839" cy="2035628"/>
          </a:xfrm>
        </p:spPr>
        <p:txBody>
          <a:bodyPr>
            <a:normAutofit/>
          </a:bodyPr>
          <a:lstStyle/>
          <a:p>
            <a:pPr algn="ctr"/>
            <a:r>
              <a:rPr lang="en-US" dirty="0"/>
              <a:t>Expulsion general information</a:t>
            </a:r>
          </a:p>
        </p:txBody>
      </p:sp>
      <p:sp>
        <p:nvSpPr>
          <p:cNvPr id="3" name="Content Placeholder 2">
            <a:extLst>
              <a:ext uri="{FF2B5EF4-FFF2-40B4-BE49-F238E27FC236}">
                <a16:creationId xmlns:a16="http://schemas.microsoft.com/office/drawing/2014/main" id="{BA56B47F-D834-46BE-B9C6-5265DCC6AA06}"/>
              </a:ext>
            </a:extLst>
          </p:cNvPr>
          <p:cNvSpPr>
            <a:spLocks noGrp="1"/>
          </p:cNvSpPr>
          <p:nvPr>
            <p:ph idx="1"/>
          </p:nvPr>
        </p:nvSpPr>
        <p:spPr>
          <a:xfrm>
            <a:off x="640081" y="2764971"/>
            <a:ext cx="4010296" cy="3472543"/>
          </a:xfrm>
        </p:spPr>
        <p:txBody>
          <a:bodyPr>
            <a:normAutofit/>
          </a:bodyPr>
          <a:lstStyle/>
          <a:p>
            <a:pPr marL="0" indent="0" algn="ctr">
              <a:buNone/>
            </a:pPr>
            <a:r>
              <a:rPr lang="en-US" sz="6000" dirty="0">
                <a:hlinkClick r:id="rId2"/>
              </a:rPr>
              <a:t>Expulsion matrix</a:t>
            </a:r>
            <a:endParaRPr lang="en-US" sz="6000" dirty="0"/>
          </a:p>
          <a:p>
            <a:pPr marL="0" indent="0">
              <a:buNone/>
            </a:pPr>
            <a:endParaRPr lang="en-US" sz="1500" dirty="0"/>
          </a:p>
        </p:txBody>
      </p:sp>
      <p:sp>
        <p:nvSpPr>
          <p:cNvPr id="73" name="Rectangle 72">
            <a:extLst>
              <a:ext uri="{FF2B5EF4-FFF2-40B4-BE49-F238E27FC236}">
                <a16:creationId xmlns:a16="http://schemas.microsoft.com/office/drawing/2014/main" id="{87BCBE98-69EA-40E7-B937-FCA553A58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6" name="Picture 2" descr="Image result for school expulsions">
            <a:extLst>
              <a:ext uri="{FF2B5EF4-FFF2-40B4-BE49-F238E27FC236}">
                <a16:creationId xmlns:a16="http://schemas.microsoft.com/office/drawing/2014/main" id="{F6887C42-70E2-4615-B65B-78B5CDC98E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3386" y="639704"/>
            <a:ext cx="4092667" cy="5587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247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E1FD1-D734-41A2-B0F4-B9C6E2ECE913}"/>
              </a:ext>
            </a:extLst>
          </p:cNvPr>
          <p:cNvSpPr>
            <a:spLocks noGrp="1"/>
          </p:cNvSpPr>
          <p:nvPr>
            <p:ph type="title"/>
          </p:nvPr>
        </p:nvSpPr>
        <p:spPr/>
        <p:txBody>
          <a:bodyPr/>
          <a:lstStyle/>
          <a:p>
            <a:r>
              <a:rPr lang="en-US" dirty="0"/>
              <a:t>Something has happened now what?</a:t>
            </a:r>
          </a:p>
        </p:txBody>
      </p:sp>
      <p:sp>
        <p:nvSpPr>
          <p:cNvPr id="3" name="Content Placeholder 2">
            <a:extLst>
              <a:ext uri="{FF2B5EF4-FFF2-40B4-BE49-F238E27FC236}">
                <a16:creationId xmlns:a16="http://schemas.microsoft.com/office/drawing/2014/main" id="{266926FB-AA45-4C2D-BA5D-2E98ABBAE7CD}"/>
              </a:ext>
            </a:extLst>
          </p:cNvPr>
          <p:cNvSpPr>
            <a:spLocks noGrp="1"/>
          </p:cNvSpPr>
          <p:nvPr>
            <p:ph idx="1"/>
          </p:nvPr>
        </p:nvSpPr>
        <p:spPr>
          <a:xfrm>
            <a:off x="1371600" y="1546167"/>
            <a:ext cx="9601200" cy="4321233"/>
          </a:xfrm>
        </p:spPr>
        <p:txBody>
          <a:bodyPr>
            <a:normAutofit fontScale="92500" lnSpcReduction="10000"/>
          </a:bodyPr>
          <a:lstStyle/>
          <a:p>
            <a:r>
              <a:rPr lang="en-US" dirty="0"/>
              <a:t>Investigation</a:t>
            </a:r>
          </a:p>
          <a:p>
            <a:pPr lvl="1"/>
            <a:r>
              <a:rPr lang="en-US" dirty="0"/>
              <a:t>Witness statements from all parties involved and any who may have witnessed the offence. </a:t>
            </a:r>
          </a:p>
          <a:p>
            <a:pPr lvl="1"/>
            <a:r>
              <a:rPr lang="en-US" dirty="0"/>
              <a:t>If they cannot write- you can write for them, however be sure to have them sign off what you wrote. </a:t>
            </a:r>
          </a:p>
          <a:p>
            <a:pPr lvl="1"/>
            <a:r>
              <a:rPr lang="en-US" dirty="0"/>
              <a:t>Review the statement- “tell me what happened, and fill this out” is not sufficient. </a:t>
            </a:r>
          </a:p>
          <a:p>
            <a:r>
              <a:rPr lang="en-US" dirty="0"/>
              <a:t>DUE PROCESS</a:t>
            </a:r>
          </a:p>
          <a:p>
            <a:r>
              <a:rPr lang="en-US" dirty="0"/>
              <a:t>The student who committed the offense has the right to due process- you have to ask them their side of the story and document that you asked (whether or not they say something). If they refuse to say anything that needs to be documented as well. </a:t>
            </a:r>
          </a:p>
          <a:p>
            <a:pPr lvl="1"/>
            <a:r>
              <a:rPr lang="en-US" dirty="0"/>
              <a:t>Exceptions- if a student has run away from the scene, or is taken into custody, or is injured you are allowed to still suspend but you have to do everything in your power to get their statement and document you attempts. </a:t>
            </a:r>
          </a:p>
          <a:p>
            <a:r>
              <a:rPr lang="en-US" dirty="0"/>
              <a:t>Citations- if a student is cite be sure to get the citation number and put it in Aeries</a:t>
            </a:r>
          </a:p>
        </p:txBody>
      </p:sp>
    </p:spTree>
    <p:extLst>
      <p:ext uri="{BB962C8B-B14F-4D97-AF65-F5344CB8AC3E}">
        <p14:creationId xmlns:p14="http://schemas.microsoft.com/office/powerpoint/2010/main" val="255226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FE2FF-1458-4D5C-B2E8-9C5AD1BCF79A}"/>
              </a:ext>
            </a:extLst>
          </p:cNvPr>
          <p:cNvSpPr>
            <a:spLocks noGrp="1"/>
          </p:cNvSpPr>
          <p:nvPr>
            <p:ph type="title"/>
          </p:nvPr>
        </p:nvSpPr>
        <p:spPr>
          <a:xfrm>
            <a:off x="1371600" y="685800"/>
            <a:ext cx="9601200" cy="777240"/>
          </a:xfrm>
        </p:spPr>
        <p:txBody>
          <a:bodyPr/>
          <a:lstStyle/>
          <a:p>
            <a:r>
              <a:rPr lang="en-US" dirty="0"/>
              <a:t>Suspension notice</a:t>
            </a:r>
          </a:p>
        </p:txBody>
      </p:sp>
      <p:sp>
        <p:nvSpPr>
          <p:cNvPr id="3" name="Content Placeholder 2">
            <a:extLst>
              <a:ext uri="{FF2B5EF4-FFF2-40B4-BE49-F238E27FC236}">
                <a16:creationId xmlns:a16="http://schemas.microsoft.com/office/drawing/2014/main" id="{D47B14B5-21F7-4523-936C-CF87D8F0B661}"/>
              </a:ext>
            </a:extLst>
          </p:cNvPr>
          <p:cNvSpPr>
            <a:spLocks noGrp="1"/>
          </p:cNvSpPr>
          <p:nvPr>
            <p:ph idx="1"/>
          </p:nvPr>
        </p:nvSpPr>
        <p:spPr>
          <a:xfrm>
            <a:off x="1371600" y="1413164"/>
            <a:ext cx="9601200" cy="4454236"/>
          </a:xfrm>
        </p:spPr>
        <p:txBody>
          <a:bodyPr>
            <a:normAutofit fontScale="92500" lnSpcReduction="10000"/>
          </a:bodyPr>
          <a:lstStyle/>
          <a:p>
            <a:r>
              <a:rPr lang="en-US" dirty="0"/>
              <a:t>The suspension notice must include the following:</a:t>
            </a:r>
          </a:p>
          <a:p>
            <a:pPr lvl="1"/>
            <a:r>
              <a:rPr lang="en-US" dirty="0"/>
              <a:t>What happened</a:t>
            </a:r>
          </a:p>
          <a:p>
            <a:pPr lvl="1"/>
            <a:r>
              <a:rPr lang="en-US" dirty="0"/>
              <a:t>The location of the incident</a:t>
            </a:r>
          </a:p>
          <a:p>
            <a:pPr lvl="1"/>
            <a:r>
              <a:rPr lang="en-US" dirty="0"/>
              <a:t>Who was involved (do not use student names- you can use student numbers or Student A, B, C, etc. </a:t>
            </a:r>
          </a:p>
          <a:p>
            <a:pPr lvl="1"/>
            <a:r>
              <a:rPr lang="en-US" dirty="0"/>
              <a:t>If it is going to be a recommendation to expel you must included that in the suspension notice: “student is being recommended for expulsion” we can always back out of the expulsion but you cannot come back and add it (unless new evidence is found.)</a:t>
            </a:r>
          </a:p>
          <a:p>
            <a:pPr lvl="1"/>
            <a:r>
              <a:rPr lang="en-US" dirty="0"/>
              <a:t>The suspension notice needs to be given to the parent when they come to pick up the student- have them sign it, if the student is there have them sign it as well. </a:t>
            </a:r>
          </a:p>
          <a:p>
            <a:pPr lvl="1"/>
            <a:r>
              <a:rPr lang="en-US" dirty="0"/>
              <a:t>You must translate all parts into the identified language in Aeries.</a:t>
            </a:r>
          </a:p>
          <a:p>
            <a:r>
              <a:rPr lang="en-US" dirty="0"/>
              <a:t>Any changes in the suspension notices needs to be added as an amendment and new copy needs to be sent to the family. </a:t>
            </a:r>
          </a:p>
          <a:p>
            <a:pPr lvl="1"/>
            <a:endParaRPr lang="en-US" dirty="0"/>
          </a:p>
        </p:txBody>
      </p:sp>
    </p:spTree>
    <p:extLst>
      <p:ext uri="{BB962C8B-B14F-4D97-AF65-F5344CB8AC3E}">
        <p14:creationId xmlns:p14="http://schemas.microsoft.com/office/powerpoint/2010/main" val="1599954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11B56-F98B-4F01-BF4D-B241108B724E}"/>
              </a:ext>
            </a:extLst>
          </p:cNvPr>
          <p:cNvSpPr>
            <a:spLocks noGrp="1"/>
          </p:cNvSpPr>
          <p:nvPr>
            <p:ph type="title"/>
          </p:nvPr>
        </p:nvSpPr>
        <p:spPr/>
        <p:txBody>
          <a:bodyPr/>
          <a:lstStyle/>
          <a:p>
            <a:r>
              <a:rPr lang="en-US" dirty="0"/>
              <a:t>The timeline starts the moment you suspend the student…..</a:t>
            </a:r>
          </a:p>
        </p:txBody>
      </p:sp>
      <p:sp>
        <p:nvSpPr>
          <p:cNvPr id="4" name="Content Placeholder 3">
            <a:extLst>
              <a:ext uri="{FF2B5EF4-FFF2-40B4-BE49-F238E27FC236}">
                <a16:creationId xmlns:a16="http://schemas.microsoft.com/office/drawing/2014/main" id="{896B7B56-F8D1-4EE7-AA65-BFD8478C4072}"/>
              </a:ext>
            </a:extLst>
          </p:cNvPr>
          <p:cNvSpPr>
            <a:spLocks noGrp="1"/>
          </p:cNvSpPr>
          <p:nvPr>
            <p:ph sz="half" idx="1"/>
          </p:nvPr>
        </p:nvSpPr>
        <p:spPr>
          <a:xfrm>
            <a:off x="1371600" y="2285999"/>
            <a:ext cx="4447786" cy="4081550"/>
          </a:xfrm>
        </p:spPr>
        <p:txBody>
          <a:bodyPr>
            <a:normAutofit lnSpcReduction="10000"/>
          </a:bodyPr>
          <a:lstStyle/>
          <a:p>
            <a:r>
              <a:rPr lang="en-US" dirty="0"/>
              <a:t>Once you have determined the student committed an expellable offense or has hit their days and you have to recommend the first thing you do (after the suspension notice), send me the two following documents:</a:t>
            </a:r>
          </a:p>
          <a:p>
            <a:r>
              <a:rPr lang="en-US" dirty="0">
                <a:hlinkClick r:id="rId2" action="ppaction://hlinkfile"/>
              </a:rPr>
              <a:t>Letter to extend suspension</a:t>
            </a:r>
            <a:endParaRPr lang="en-US" dirty="0"/>
          </a:p>
          <a:p>
            <a:r>
              <a:rPr lang="en-US" dirty="0">
                <a:hlinkClick r:id="rId3" action="ppaction://hlinkfile"/>
              </a:rPr>
              <a:t>Letter recommending expulsion</a:t>
            </a:r>
            <a:endParaRPr lang="en-US" dirty="0"/>
          </a:p>
          <a:p>
            <a:endParaRPr lang="en-US" dirty="0"/>
          </a:p>
          <a:p>
            <a:r>
              <a:rPr lang="en-US" dirty="0"/>
              <a:t>Hint- I would print the timeline so that you know what and when you have sent items. </a:t>
            </a:r>
          </a:p>
        </p:txBody>
      </p:sp>
      <p:pic>
        <p:nvPicPr>
          <p:cNvPr id="6" name="Content Placeholder 5">
            <a:extLst>
              <a:ext uri="{FF2B5EF4-FFF2-40B4-BE49-F238E27FC236}">
                <a16:creationId xmlns:a16="http://schemas.microsoft.com/office/drawing/2014/main" id="{958CE36D-8E7C-4368-88AE-0370673AB4EF}"/>
              </a:ext>
            </a:extLst>
          </p:cNvPr>
          <p:cNvPicPr>
            <a:picLocks noGrp="1" noChangeAspect="1"/>
          </p:cNvPicPr>
          <p:nvPr>
            <p:ph sz="half" idx="2"/>
          </p:nvPr>
        </p:nvPicPr>
        <p:blipFill>
          <a:blip r:embed="rId4"/>
          <a:stretch>
            <a:fillRect/>
          </a:stretch>
        </p:blipFill>
        <p:spPr>
          <a:xfrm>
            <a:off x="6295293" y="2039816"/>
            <a:ext cx="5514536" cy="4410220"/>
          </a:xfrm>
          <a:prstGeom prst="rect">
            <a:avLst/>
          </a:prstGeom>
        </p:spPr>
      </p:pic>
    </p:spTree>
    <p:extLst>
      <p:ext uri="{BB962C8B-B14F-4D97-AF65-F5344CB8AC3E}">
        <p14:creationId xmlns:p14="http://schemas.microsoft.com/office/powerpoint/2010/main" val="3081031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D096-ABAC-418E-B8A5-79D52A2F54F4}"/>
              </a:ext>
            </a:extLst>
          </p:cNvPr>
          <p:cNvSpPr>
            <a:spLocks noGrp="1"/>
          </p:cNvSpPr>
          <p:nvPr>
            <p:ph type="title"/>
          </p:nvPr>
        </p:nvSpPr>
        <p:spPr/>
        <p:txBody>
          <a:bodyPr/>
          <a:lstStyle/>
          <a:p>
            <a:r>
              <a:rPr lang="en-US" dirty="0"/>
              <a:t>Next…..extend suspension, and notice of expulsion </a:t>
            </a:r>
          </a:p>
        </p:txBody>
      </p:sp>
      <p:sp>
        <p:nvSpPr>
          <p:cNvPr id="3" name="Content Placeholder 2">
            <a:extLst>
              <a:ext uri="{FF2B5EF4-FFF2-40B4-BE49-F238E27FC236}">
                <a16:creationId xmlns:a16="http://schemas.microsoft.com/office/drawing/2014/main" id="{154074A5-6570-4251-B361-51651BF9F909}"/>
              </a:ext>
            </a:extLst>
          </p:cNvPr>
          <p:cNvSpPr>
            <a:spLocks noGrp="1"/>
          </p:cNvSpPr>
          <p:nvPr>
            <p:ph sz="half" idx="1"/>
          </p:nvPr>
        </p:nvSpPr>
        <p:spPr/>
        <p:txBody>
          <a:bodyPr>
            <a:normAutofit lnSpcReduction="10000"/>
          </a:bodyPr>
          <a:lstStyle/>
          <a:p>
            <a:r>
              <a:rPr lang="en-US" dirty="0"/>
              <a:t>Once you have sent those over I will process the letters to the family. </a:t>
            </a:r>
          </a:p>
          <a:p>
            <a:endParaRPr lang="en-US" dirty="0"/>
          </a:p>
          <a:p>
            <a:r>
              <a:rPr lang="en-US" dirty="0">
                <a:hlinkClick r:id="rId2" action="ppaction://hlinkfile"/>
              </a:rPr>
              <a:t>Letter to extend suspension</a:t>
            </a:r>
            <a:endParaRPr lang="en-US" dirty="0"/>
          </a:p>
          <a:p>
            <a:r>
              <a:rPr lang="en-US" dirty="0">
                <a:hlinkClick r:id="rId3" action="ppaction://hlinkfile"/>
              </a:rPr>
              <a:t>Letter recommending expulsion</a:t>
            </a:r>
            <a:endParaRPr lang="en-US" dirty="0"/>
          </a:p>
          <a:p>
            <a:endParaRPr lang="en-US" dirty="0"/>
          </a:p>
          <a:p>
            <a:r>
              <a:rPr lang="en-US" dirty="0"/>
              <a:t>NOTE that during this time you have 10 days to complete a manifestation determination if the student is SPED. </a:t>
            </a:r>
          </a:p>
        </p:txBody>
      </p:sp>
      <p:sp>
        <p:nvSpPr>
          <p:cNvPr id="4" name="Content Placeholder 3">
            <a:extLst>
              <a:ext uri="{FF2B5EF4-FFF2-40B4-BE49-F238E27FC236}">
                <a16:creationId xmlns:a16="http://schemas.microsoft.com/office/drawing/2014/main" id="{775BDB86-4C45-4B4E-86CA-30D227ADAF41}"/>
              </a:ext>
            </a:extLst>
          </p:cNvPr>
          <p:cNvSpPr>
            <a:spLocks noGrp="1"/>
          </p:cNvSpPr>
          <p:nvPr>
            <p:ph sz="half" idx="2"/>
          </p:nvPr>
        </p:nvSpPr>
        <p:spPr/>
        <p:txBody>
          <a:bodyPr>
            <a:normAutofit lnSpcReduction="10000"/>
          </a:bodyPr>
          <a:lstStyle/>
          <a:p>
            <a:endParaRPr lang="en-US"/>
          </a:p>
        </p:txBody>
      </p:sp>
      <p:pic>
        <p:nvPicPr>
          <p:cNvPr id="5" name="Picture 4">
            <a:extLst>
              <a:ext uri="{FF2B5EF4-FFF2-40B4-BE49-F238E27FC236}">
                <a16:creationId xmlns:a16="http://schemas.microsoft.com/office/drawing/2014/main" id="{9F461218-F222-4F23-8C03-8C700EC9CDD3}"/>
              </a:ext>
            </a:extLst>
          </p:cNvPr>
          <p:cNvPicPr>
            <a:picLocks noChangeAspect="1"/>
          </p:cNvPicPr>
          <p:nvPr/>
        </p:nvPicPr>
        <p:blipFill>
          <a:blip r:embed="rId4"/>
          <a:stretch>
            <a:fillRect/>
          </a:stretch>
        </p:blipFill>
        <p:spPr>
          <a:xfrm>
            <a:off x="6578347" y="1493185"/>
            <a:ext cx="3674016" cy="5167028"/>
          </a:xfrm>
          <a:prstGeom prst="rect">
            <a:avLst/>
          </a:prstGeom>
        </p:spPr>
      </p:pic>
    </p:spTree>
    <p:extLst>
      <p:ext uri="{BB962C8B-B14F-4D97-AF65-F5344CB8AC3E}">
        <p14:creationId xmlns:p14="http://schemas.microsoft.com/office/powerpoint/2010/main" val="250054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2C792-4012-411A-99C9-DB1A4FF56960}"/>
              </a:ext>
            </a:extLst>
          </p:cNvPr>
          <p:cNvSpPr>
            <a:spLocks noGrp="1"/>
          </p:cNvSpPr>
          <p:nvPr>
            <p:ph type="title"/>
          </p:nvPr>
        </p:nvSpPr>
        <p:spPr/>
        <p:txBody>
          <a:bodyPr/>
          <a:lstStyle/>
          <a:p>
            <a:r>
              <a:rPr lang="en-US" dirty="0"/>
              <a:t>Now comes your part putting together the expulsion packet</a:t>
            </a:r>
          </a:p>
        </p:txBody>
      </p:sp>
      <p:sp>
        <p:nvSpPr>
          <p:cNvPr id="3" name="Content Placeholder 2">
            <a:extLst>
              <a:ext uri="{FF2B5EF4-FFF2-40B4-BE49-F238E27FC236}">
                <a16:creationId xmlns:a16="http://schemas.microsoft.com/office/drawing/2014/main" id="{1F459136-673D-497D-AC2B-188DE7F9D964}"/>
              </a:ext>
            </a:extLst>
          </p:cNvPr>
          <p:cNvSpPr>
            <a:spLocks noGrp="1"/>
          </p:cNvSpPr>
          <p:nvPr>
            <p:ph sz="half" idx="1"/>
          </p:nvPr>
        </p:nvSpPr>
        <p:spPr>
          <a:xfrm>
            <a:off x="939338" y="1975657"/>
            <a:ext cx="5511338" cy="4635732"/>
          </a:xfrm>
        </p:spPr>
        <p:txBody>
          <a:bodyPr>
            <a:normAutofit fontScale="70000" lnSpcReduction="20000"/>
          </a:bodyPr>
          <a:lstStyle/>
          <a:p>
            <a:r>
              <a:rPr lang="en-US" dirty="0">
                <a:hlinkClick r:id="rId2" action="ppaction://hlinkfile"/>
              </a:rPr>
              <a:t>Expulsion Check List</a:t>
            </a:r>
            <a:endParaRPr lang="en-US" dirty="0"/>
          </a:p>
          <a:p>
            <a:r>
              <a:rPr lang="en-US" dirty="0"/>
              <a:t>All documents you submit need to be translated into the identified language in Aeries. </a:t>
            </a:r>
          </a:p>
          <a:p>
            <a:pPr lvl="1"/>
            <a:r>
              <a:rPr lang="en-US" dirty="0"/>
              <a:t>Student’s face sheet</a:t>
            </a:r>
          </a:p>
          <a:p>
            <a:pPr lvl="1"/>
            <a:r>
              <a:rPr lang="en-US" dirty="0"/>
              <a:t>Student’s attendance</a:t>
            </a:r>
          </a:p>
          <a:p>
            <a:pPr lvl="1"/>
            <a:r>
              <a:rPr lang="en-US" dirty="0"/>
              <a:t>Student’s current grades</a:t>
            </a:r>
          </a:p>
          <a:p>
            <a:pPr lvl="1"/>
            <a:r>
              <a:rPr lang="en-US" dirty="0"/>
              <a:t>Student’s transcripts</a:t>
            </a:r>
          </a:p>
          <a:p>
            <a:pPr lvl="1"/>
            <a:r>
              <a:rPr lang="en-US" dirty="0"/>
              <a:t>Student’s discipline records (cleaned up)</a:t>
            </a:r>
          </a:p>
          <a:p>
            <a:pPr lvl="1"/>
            <a:r>
              <a:rPr lang="en-US" dirty="0"/>
              <a:t>Student’s intervention and counseling record (cleaned up)</a:t>
            </a:r>
          </a:p>
          <a:p>
            <a:pPr lvl="1"/>
            <a:r>
              <a:rPr lang="en-US" dirty="0"/>
              <a:t>Manifestation Determination. </a:t>
            </a:r>
          </a:p>
          <a:p>
            <a:pPr lvl="1"/>
            <a:r>
              <a:rPr lang="en-US" dirty="0"/>
              <a:t>Incident Report</a:t>
            </a:r>
          </a:p>
          <a:p>
            <a:pPr lvl="2"/>
            <a:r>
              <a:rPr lang="en-US" dirty="0"/>
              <a:t>Suspension Notices</a:t>
            </a:r>
          </a:p>
          <a:p>
            <a:pPr lvl="2"/>
            <a:r>
              <a:rPr lang="en-US" dirty="0"/>
              <a:t>Witness Statements (translated) and rewritten on checklist.</a:t>
            </a:r>
          </a:p>
          <a:p>
            <a:pPr lvl="2"/>
            <a:r>
              <a:rPr lang="en-US" dirty="0"/>
              <a:t>Pictures</a:t>
            </a:r>
          </a:p>
          <a:p>
            <a:pPr lvl="2"/>
            <a:r>
              <a:rPr lang="en-US" dirty="0"/>
              <a:t>Police report</a:t>
            </a:r>
          </a:p>
          <a:p>
            <a:r>
              <a:rPr lang="en-US" dirty="0"/>
              <a:t>IF the student is SPED the psych needs a copy of all of this prior to the manifestation. </a:t>
            </a:r>
          </a:p>
          <a:p>
            <a:pPr marL="987552" lvl="2" indent="0">
              <a:buNone/>
            </a:pPr>
            <a:endParaRPr lang="en-US" dirty="0"/>
          </a:p>
          <a:p>
            <a:pPr lvl="2"/>
            <a:endParaRPr lang="en-US" dirty="0"/>
          </a:p>
          <a:p>
            <a:pPr lvl="1"/>
            <a:endParaRPr lang="en-US" dirty="0"/>
          </a:p>
        </p:txBody>
      </p:sp>
      <p:sp>
        <p:nvSpPr>
          <p:cNvPr id="4" name="Content Placeholder 3">
            <a:extLst>
              <a:ext uri="{FF2B5EF4-FFF2-40B4-BE49-F238E27FC236}">
                <a16:creationId xmlns:a16="http://schemas.microsoft.com/office/drawing/2014/main" id="{87E3EE62-9ADA-4DDA-8134-A9CF62FEF85F}"/>
              </a:ext>
            </a:extLst>
          </p:cNvPr>
          <p:cNvSpPr>
            <a:spLocks noGrp="1"/>
          </p:cNvSpPr>
          <p:nvPr>
            <p:ph sz="half" idx="2"/>
          </p:nvPr>
        </p:nvSpPr>
        <p:spPr/>
        <p:txBody>
          <a:bodyPr>
            <a:normAutofit fontScale="70000" lnSpcReduction="20000"/>
          </a:bodyPr>
          <a:lstStyle/>
          <a:p>
            <a:endParaRPr lang="en-US" dirty="0"/>
          </a:p>
        </p:txBody>
      </p:sp>
      <p:pic>
        <p:nvPicPr>
          <p:cNvPr id="5" name="Picture 4">
            <a:extLst>
              <a:ext uri="{FF2B5EF4-FFF2-40B4-BE49-F238E27FC236}">
                <a16:creationId xmlns:a16="http://schemas.microsoft.com/office/drawing/2014/main" id="{FD10BF54-84EB-49F3-9B82-8EBD5F466800}"/>
              </a:ext>
            </a:extLst>
          </p:cNvPr>
          <p:cNvPicPr>
            <a:picLocks noChangeAspect="1"/>
          </p:cNvPicPr>
          <p:nvPr/>
        </p:nvPicPr>
        <p:blipFill>
          <a:blip r:embed="rId3"/>
          <a:stretch>
            <a:fillRect/>
          </a:stretch>
        </p:blipFill>
        <p:spPr>
          <a:xfrm>
            <a:off x="6686424" y="1804209"/>
            <a:ext cx="3804237" cy="4848743"/>
          </a:xfrm>
          <a:prstGeom prst="rect">
            <a:avLst/>
          </a:prstGeom>
        </p:spPr>
      </p:pic>
    </p:spTree>
    <p:extLst>
      <p:ext uri="{BB962C8B-B14F-4D97-AF65-F5344CB8AC3E}">
        <p14:creationId xmlns:p14="http://schemas.microsoft.com/office/powerpoint/2010/main" val="366080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E362-C527-44A4-8EF0-44703B5E7514}"/>
              </a:ext>
            </a:extLst>
          </p:cNvPr>
          <p:cNvSpPr>
            <a:spLocks noGrp="1"/>
          </p:cNvSpPr>
          <p:nvPr>
            <p:ph type="title"/>
          </p:nvPr>
        </p:nvSpPr>
        <p:spPr/>
        <p:txBody>
          <a:bodyPr/>
          <a:lstStyle/>
          <a:p>
            <a:pPr algn="ctr"/>
            <a:r>
              <a:rPr lang="en-US" dirty="0"/>
              <a:t>Witnesses and witness statements</a:t>
            </a:r>
          </a:p>
        </p:txBody>
      </p:sp>
      <p:sp>
        <p:nvSpPr>
          <p:cNvPr id="5" name="Content Placeholder 4">
            <a:extLst>
              <a:ext uri="{FF2B5EF4-FFF2-40B4-BE49-F238E27FC236}">
                <a16:creationId xmlns:a16="http://schemas.microsoft.com/office/drawing/2014/main" id="{54C98C6A-8EB6-47A9-BAC9-F182DC828CE7}"/>
              </a:ext>
            </a:extLst>
          </p:cNvPr>
          <p:cNvSpPr>
            <a:spLocks noGrp="1"/>
          </p:cNvSpPr>
          <p:nvPr>
            <p:ph idx="1"/>
          </p:nvPr>
        </p:nvSpPr>
        <p:spPr>
          <a:xfrm>
            <a:off x="1219201" y="1407621"/>
            <a:ext cx="10407534" cy="4954385"/>
          </a:xfrm>
        </p:spPr>
        <p:txBody>
          <a:bodyPr>
            <a:normAutofit lnSpcReduction="10000"/>
          </a:bodyPr>
          <a:lstStyle/>
          <a:p>
            <a:r>
              <a:rPr lang="en-US" dirty="0"/>
              <a:t>According to Ed. Code there are couple things around witness, hearsay and cross examination. </a:t>
            </a:r>
          </a:p>
          <a:p>
            <a:pPr marL="0" indent="0">
              <a:buNone/>
            </a:pPr>
            <a:r>
              <a:rPr lang="en-US" dirty="0"/>
              <a:t>Hearsay: Evidence based on statements or documents made by someone else other than the witness. It is evidence not of what the witness knows him/herself, but what the/she has hear from others. Hearsay evidence cannot be tested by cross-examination. There is no opportunity to resolve ambiguities in statement or documents presented. (note admissions by defendant as to conduct, made outside of the hearing, are not hearsay. This is a violation of due process. </a:t>
            </a:r>
          </a:p>
          <a:p>
            <a:pPr lvl="1"/>
            <a:r>
              <a:rPr lang="en-US" dirty="0"/>
              <a:t>What can you do: as an admin you need to submit a statement of everything that happened from start to end, include all conversations, what was said not said, what you saw, etc. </a:t>
            </a:r>
          </a:p>
          <a:p>
            <a:pPr marL="0" indent="0">
              <a:buNone/>
            </a:pPr>
            <a:r>
              <a:rPr lang="en-US" dirty="0"/>
              <a:t>Hearsay evidence:</a:t>
            </a:r>
          </a:p>
          <a:p>
            <a:pPr marL="457200" indent="-457200">
              <a:buFont typeface="+mj-lt"/>
              <a:buAutoNum type="arabicPeriod"/>
            </a:pPr>
            <a:r>
              <a:rPr lang="en-US" dirty="0"/>
              <a:t>A statement made at the hearing made by a non witness (i.e. administrator) offered to prove the truth of the matter stated (not admissible in court). </a:t>
            </a:r>
          </a:p>
          <a:p>
            <a:pPr marL="457200" indent="-457200">
              <a:buFont typeface="+mj-lt"/>
              <a:buAutoNum type="arabicPeriod"/>
            </a:pPr>
            <a:r>
              <a:rPr lang="en-US" dirty="0"/>
              <a:t>A statement presented at a hearing by the administrator to support a finding fact and is allowable at expulsion hearing (admissible in court). </a:t>
            </a:r>
          </a:p>
        </p:txBody>
      </p:sp>
    </p:spTree>
    <p:extLst>
      <p:ext uri="{BB962C8B-B14F-4D97-AF65-F5344CB8AC3E}">
        <p14:creationId xmlns:p14="http://schemas.microsoft.com/office/powerpoint/2010/main" val="863453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E140C-678A-45B5-A66C-DE623C102652}"/>
              </a:ext>
            </a:extLst>
          </p:cNvPr>
          <p:cNvSpPr>
            <a:spLocks noGrp="1"/>
          </p:cNvSpPr>
          <p:nvPr>
            <p:ph type="title"/>
          </p:nvPr>
        </p:nvSpPr>
        <p:spPr/>
        <p:txBody>
          <a:bodyPr/>
          <a:lstStyle/>
          <a:p>
            <a:r>
              <a:rPr lang="en-US" dirty="0"/>
              <a:t>The five main rules to follow on hearsay</a:t>
            </a:r>
          </a:p>
        </p:txBody>
      </p:sp>
      <p:sp>
        <p:nvSpPr>
          <p:cNvPr id="3" name="Content Placeholder 2">
            <a:extLst>
              <a:ext uri="{FF2B5EF4-FFF2-40B4-BE49-F238E27FC236}">
                <a16:creationId xmlns:a16="http://schemas.microsoft.com/office/drawing/2014/main" id="{3B5B6A3D-8A05-4F9D-883B-95A60E281A54}"/>
              </a:ext>
            </a:extLst>
          </p:cNvPr>
          <p:cNvSpPr>
            <a:spLocks noGrp="1"/>
          </p:cNvSpPr>
          <p:nvPr>
            <p:ph idx="1"/>
          </p:nvPr>
        </p:nvSpPr>
        <p:spPr/>
        <p:txBody>
          <a:bodyPr/>
          <a:lstStyle/>
          <a:p>
            <a:pPr marL="457200" indent="-457200">
              <a:buFont typeface="+mj-lt"/>
              <a:buAutoNum type="arabicPeriod"/>
            </a:pPr>
            <a:r>
              <a:rPr lang="en-US" dirty="0"/>
              <a:t>Formal rules of evidence do not apply at student expulsion hearings. </a:t>
            </a:r>
          </a:p>
          <a:p>
            <a:pPr marL="457200" indent="-457200">
              <a:buFont typeface="+mj-lt"/>
              <a:buAutoNum type="arabicPeriod"/>
            </a:pPr>
            <a:r>
              <a:rPr lang="en-US" dirty="0"/>
              <a:t>Every expulsion must be supported by at least one piece of direct evidence</a:t>
            </a:r>
          </a:p>
          <a:p>
            <a:pPr marL="457200" indent="-457200">
              <a:buFont typeface="+mj-lt"/>
              <a:buAutoNum type="arabicPeriod"/>
            </a:pPr>
            <a:r>
              <a:rPr lang="en-US" dirty="0"/>
              <a:t>No evidence to expel shall be based solely upon hearsay evidence.</a:t>
            </a:r>
          </a:p>
          <a:p>
            <a:pPr marL="457200" indent="-457200">
              <a:buFont typeface="+mj-lt"/>
              <a:buAutoNum type="arabicPeriod"/>
            </a:pPr>
            <a:r>
              <a:rPr lang="en-US" dirty="0"/>
              <a:t>There must be live testimony by someone who has a percipient witness. </a:t>
            </a:r>
          </a:p>
          <a:p>
            <a:pPr marL="457200" indent="-457200">
              <a:buFont typeface="+mj-lt"/>
              <a:buAutoNum type="arabicPeriod"/>
            </a:pPr>
            <a:r>
              <a:rPr lang="en-US" dirty="0"/>
              <a:t>Unless the evidence meets the criteria for an exception. </a:t>
            </a:r>
          </a:p>
        </p:txBody>
      </p:sp>
    </p:spTree>
    <p:extLst>
      <p:ext uri="{BB962C8B-B14F-4D97-AF65-F5344CB8AC3E}">
        <p14:creationId xmlns:p14="http://schemas.microsoft.com/office/powerpoint/2010/main" val="240301319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otalTime>26</TotalTime>
  <Words>1145</Words>
  <Application>Microsoft Office PowerPoint</Application>
  <PresentationFormat>Widescreen</PresentationFormat>
  <Paragraphs>104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Franklin Gothic Book</vt:lpstr>
      <vt:lpstr>Crop</vt:lpstr>
      <vt:lpstr>Expulsions 101 and then some…</vt:lpstr>
      <vt:lpstr>Expulsion general information</vt:lpstr>
      <vt:lpstr>Something has happened now what?</vt:lpstr>
      <vt:lpstr>Suspension notice</vt:lpstr>
      <vt:lpstr>The timeline starts the moment you suspend the student…..</vt:lpstr>
      <vt:lpstr>Next…..extend suspension, and notice of expulsion </vt:lpstr>
      <vt:lpstr>Now comes your part putting together the expulsion packet</vt:lpstr>
      <vt:lpstr>Witnesses and witness statements</vt:lpstr>
      <vt:lpstr>The five main rules to follow on hearsay</vt:lpstr>
      <vt:lpstr>Declaration of Fear</vt:lpstr>
      <vt:lpstr>Pre-expulsion meeting</vt:lpstr>
      <vt:lpstr>Expulsion Hearing</vt:lpstr>
      <vt:lpstr>After the hearing…</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Expulsions 101</dc:title>
  <dc:creator>Jessie's Computer</dc:creator>
  <cp:lastModifiedBy>Jessie's Computer</cp:lastModifiedBy>
  <cp:revision>4</cp:revision>
  <dcterms:created xsi:type="dcterms:W3CDTF">2019-01-24T21:11:13Z</dcterms:created>
  <dcterms:modified xsi:type="dcterms:W3CDTF">2019-01-24T21:37:25Z</dcterms:modified>
</cp:coreProperties>
</file>